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7" r:id="rId3"/>
    <p:sldId id="267" r:id="rId4"/>
    <p:sldId id="268" r:id="rId5"/>
    <p:sldId id="258" r:id="rId6"/>
    <p:sldId id="269" r:id="rId7"/>
    <p:sldId id="263" r:id="rId8"/>
    <p:sldId id="264" r:id="rId9"/>
    <p:sldId id="265" r:id="rId10"/>
    <p:sldId id="270" r:id="rId11"/>
    <p:sldId id="271" r:id="rId12"/>
  </p:sldIdLst>
  <p:sldSz cx="7669213" cy="10440988"/>
  <p:notesSz cx="6858000" cy="9144000"/>
  <p:defaultTextStyle>
    <a:defPPr>
      <a:defRPr lang="ru-RU"/>
    </a:defPPr>
    <a:lvl1pPr marL="0" algn="l" defTabSz="1034826" rtl="0" eaLnBrk="1" latinLnBrk="0" hangingPunct="1">
      <a:defRPr sz="2000" kern="1200">
        <a:solidFill>
          <a:schemeClr val="tx1"/>
        </a:solidFill>
        <a:latin typeface="+mn-lt"/>
        <a:ea typeface="+mn-ea"/>
        <a:cs typeface="+mn-cs"/>
      </a:defRPr>
    </a:lvl1pPr>
    <a:lvl2pPr marL="517413" algn="l" defTabSz="1034826" rtl="0" eaLnBrk="1" latinLnBrk="0" hangingPunct="1">
      <a:defRPr sz="2000" kern="1200">
        <a:solidFill>
          <a:schemeClr val="tx1"/>
        </a:solidFill>
        <a:latin typeface="+mn-lt"/>
        <a:ea typeface="+mn-ea"/>
        <a:cs typeface="+mn-cs"/>
      </a:defRPr>
    </a:lvl2pPr>
    <a:lvl3pPr marL="1034826" algn="l" defTabSz="1034826" rtl="0" eaLnBrk="1" latinLnBrk="0" hangingPunct="1">
      <a:defRPr sz="2000" kern="1200">
        <a:solidFill>
          <a:schemeClr val="tx1"/>
        </a:solidFill>
        <a:latin typeface="+mn-lt"/>
        <a:ea typeface="+mn-ea"/>
        <a:cs typeface="+mn-cs"/>
      </a:defRPr>
    </a:lvl3pPr>
    <a:lvl4pPr marL="1552240" algn="l" defTabSz="1034826" rtl="0" eaLnBrk="1" latinLnBrk="0" hangingPunct="1">
      <a:defRPr sz="2000" kern="1200">
        <a:solidFill>
          <a:schemeClr val="tx1"/>
        </a:solidFill>
        <a:latin typeface="+mn-lt"/>
        <a:ea typeface="+mn-ea"/>
        <a:cs typeface="+mn-cs"/>
      </a:defRPr>
    </a:lvl4pPr>
    <a:lvl5pPr marL="2069653" algn="l" defTabSz="1034826" rtl="0" eaLnBrk="1" latinLnBrk="0" hangingPunct="1">
      <a:defRPr sz="2000" kern="1200">
        <a:solidFill>
          <a:schemeClr val="tx1"/>
        </a:solidFill>
        <a:latin typeface="+mn-lt"/>
        <a:ea typeface="+mn-ea"/>
        <a:cs typeface="+mn-cs"/>
      </a:defRPr>
    </a:lvl5pPr>
    <a:lvl6pPr marL="2587066" algn="l" defTabSz="1034826" rtl="0" eaLnBrk="1" latinLnBrk="0" hangingPunct="1">
      <a:defRPr sz="2000" kern="1200">
        <a:solidFill>
          <a:schemeClr val="tx1"/>
        </a:solidFill>
        <a:latin typeface="+mn-lt"/>
        <a:ea typeface="+mn-ea"/>
        <a:cs typeface="+mn-cs"/>
      </a:defRPr>
    </a:lvl6pPr>
    <a:lvl7pPr marL="3104479" algn="l" defTabSz="1034826" rtl="0" eaLnBrk="1" latinLnBrk="0" hangingPunct="1">
      <a:defRPr sz="2000" kern="1200">
        <a:solidFill>
          <a:schemeClr val="tx1"/>
        </a:solidFill>
        <a:latin typeface="+mn-lt"/>
        <a:ea typeface="+mn-ea"/>
        <a:cs typeface="+mn-cs"/>
      </a:defRPr>
    </a:lvl7pPr>
    <a:lvl8pPr marL="3621893" algn="l" defTabSz="1034826" rtl="0" eaLnBrk="1" latinLnBrk="0" hangingPunct="1">
      <a:defRPr sz="2000" kern="1200">
        <a:solidFill>
          <a:schemeClr val="tx1"/>
        </a:solidFill>
        <a:latin typeface="+mn-lt"/>
        <a:ea typeface="+mn-ea"/>
        <a:cs typeface="+mn-cs"/>
      </a:defRPr>
    </a:lvl8pPr>
    <a:lvl9pPr marL="4139306" algn="l" defTabSz="1034826"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368" autoAdjust="0"/>
    <p:restoredTop sz="94660"/>
  </p:normalViewPr>
  <p:slideViewPr>
    <p:cSldViewPr>
      <p:cViewPr>
        <p:scale>
          <a:sx n="51" d="100"/>
          <a:sy n="51" d="100"/>
        </p:scale>
        <p:origin x="-1950" y="450"/>
      </p:cViewPr>
      <p:guideLst>
        <p:guide orient="horz" pos="3289"/>
        <p:guide pos="241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5191" y="3243476"/>
            <a:ext cx="6518831" cy="223804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50382" y="5916560"/>
            <a:ext cx="5368449" cy="2668252"/>
          </a:xfrm>
        </p:spPr>
        <p:txBody>
          <a:bodyPr/>
          <a:lstStyle>
            <a:lvl1pPr marL="0" indent="0" algn="ctr">
              <a:buNone/>
              <a:defRPr>
                <a:solidFill>
                  <a:schemeClr val="tx1">
                    <a:tint val="75000"/>
                  </a:schemeClr>
                </a:solidFill>
              </a:defRPr>
            </a:lvl1pPr>
            <a:lvl2pPr marL="517413" indent="0" algn="ctr">
              <a:buNone/>
              <a:defRPr>
                <a:solidFill>
                  <a:schemeClr val="tx1">
                    <a:tint val="75000"/>
                  </a:schemeClr>
                </a:solidFill>
              </a:defRPr>
            </a:lvl2pPr>
            <a:lvl3pPr marL="1034826" indent="0" algn="ctr">
              <a:buNone/>
              <a:defRPr>
                <a:solidFill>
                  <a:schemeClr val="tx1">
                    <a:tint val="75000"/>
                  </a:schemeClr>
                </a:solidFill>
              </a:defRPr>
            </a:lvl3pPr>
            <a:lvl4pPr marL="1552240" indent="0" algn="ctr">
              <a:buNone/>
              <a:defRPr>
                <a:solidFill>
                  <a:schemeClr val="tx1">
                    <a:tint val="75000"/>
                  </a:schemeClr>
                </a:solidFill>
              </a:defRPr>
            </a:lvl4pPr>
            <a:lvl5pPr marL="2069653" indent="0" algn="ctr">
              <a:buNone/>
              <a:defRPr>
                <a:solidFill>
                  <a:schemeClr val="tx1">
                    <a:tint val="75000"/>
                  </a:schemeClr>
                </a:solidFill>
              </a:defRPr>
            </a:lvl5pPr>
            <a:lvl6pPr marL="2587066" indent="0" algn="ctr">
              <a:buNone/>
              <a:defRPr>
                <a:solidFill>
                  <a:schemeClr val="tx1">
                    <a:tint val="75000"/>
                  </a:schemeClr>
                </a:solidFill>
              </a:defRPr>
            </a:lvl6pPr>
            <a:lvl7pPr marL="3104479" indent="0" algn="ctr">
              <a:buNone/>
              <a:defRPr>
                <a:solidFill>
                  <a:schemeClr val="tx1">
                    <a:tint val="75000"/>
                  </a:schemeClr>
                </a:solidFill>
              </a:defRPr>
            </a:lvl7pPr>
            <a:lvl8pPr marL="3621893" indent="0" algn="ctr">
              <a:buNone/>
              <a:defRPr>
                <a:solidFill>
                  <a:schemeClr val="tx1">
                    <a:tint val="75000"/>
                  </a:schemeClr>
                </a:solidFill>
              </a:defRPr>
            </a:lvl8pPr>
            <a:lvl9pPr marL="4139306"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0134" y="558304"/>
            <a:ext cx="1294180" cy="1187662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7596" y="558304"/>
            <a:ext cx="3754719" cy="118766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815" y="6709302"/>
            <a:ext cx="6518831" cy="2073696"/>
          </a:xfrm>
        </p:spPr>
        <p:txBody>
          <a:bodyPr anchor="t"/>
          <a:lstStyle>
            <a:lvl1pPr algn="l">
              <a:defRPr sz="4500" b="1" cap="all"/>
            </a:lvl1pPr>
          </a:lstStyle>
          <a:p>
            <a:r>
              <a:rPr lang="ru-RU" smtClean="0"/>
              <a:t>Образец заголовка</a:t>
            </a:r>
            <a:endParaRPr lang="ru-RU"/>
          </a:p>
        </p:txBody>
      </p:sp>
      <p:sp>
        <p:nvSpPr>
          <p:cNvPr id="3" name="Текст 2"/>
          <p:cNvSpPr>
            <a:spLocks noGrp="1"/>
          </p:cNvSpPr>
          <p:nvPr>
            <p:ph type="body" idx="1"/>
          </p:nvPr>
        </p:nvSpPr>
        <p:spPr>
          <a:xfrm>
            <a:off x="605815" y="4425338"/>
            <a:ext cx="6518831" cy="2283965"/>
          </a:xfrm>
        </p:spPr>
        <p:txBody>
          <a:bodyPr anchor="b"/>
          <a:lstStyle>
            <a:lvl1pPr marL="0" indent="0">
              <a:buNone/>
              <a:defRPr sz="2300">
                <a:solidFill>
                  <a:schemeClr val="tx1">
                    <a:tint val="75000"/>
                  </a:schemeClr>
                </a:solidFill>
              </a:defRPr>
            </a:lvl1pPr>
            <a:lvl2pPr marL="517413" indent="0">
              <a:buNone/>
              <a:defRPr sz="2000">
                <a:solidFill>
                  <a:schemeClr val="tx1">
                    <a:tint val="75000"/>
                  </a:schemeClr>
                </a:solidFill>
              </a:defRPr>
            </a:lvl2pPr>
            <a:lvl3pPr marL="1034826" indent="0">
              <a:buNone/>
              <a:defRPr sz="1800">
                <a:solidFill>
                  <a:schemeClr val="tx1">
                    <a:tint val="75000"/>
                  </a:schemeClr>
                </a:solidFill>
              </a:defRPr>
            </a:lvl3pPr>
            <a:lvl4pPr marL="1552240" indent="0">
              <a:buNone/>
              <a:defRPr sz="1600">
                <a:solidFill>
                  <a:schemeClr val="tx1">
                    <a:tint val="75000"/>
                  </a:schemeClr>
                </a:solidFill>
              </a:defRPr>
            </a:lvl4pPr>
            <a:lvl5pPr marL="2069653" indent="0">
              <a:buNone/>
              <a:defRPr sz="1600">
                <a:solidFill>
                  <a:schemeClr val="tx1">
                    <a:tint val="75000"/>
                  </a:schemeClr>
                </a:solidFill>
              </a:defRPr>
            </a:lvl5pPr>
            <a:lvl6pPr marL="2587066" indent="0">
              <a:buNone/>
              <a:defRPr sz="1600">
                <a:solidFill>
                  <a:schemeClr val="tx1">
                    <a:tint val="75000"/>
                  </a:schemeClr>
                </a:solidFill>
              </a:defRPr>
            </a:lvl6pPr>
            <a:lvl7pPr marL="3104479" indent="0">
              <a:buNone/>
              <a:defRPr sz="1600">
                <a:solidFill>
                  <a:schemeClr val="tx1">
                    <a:tint val="75000"/>
                  </a:schemeClr>
                </a:solidFill>
              </a:defRPr>
            </a:lvl7pPr>
            <a:lvl8pPr marL="3621893" indent="0">
              <a:buNone/>
              <a:defRPr sz="1600">
                <a:solidFill>
                  <a:schemeClr val="tx1">
                    <a:tint val="75000"/>
                  </a:schemeClr>
                </a:solidFill>
              </a:defRPr>
            </a:lvl8pPr>
            <a:lvl9pPr marL="413930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7596" y="3248308"/>
            <a:ext cx="2524449"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39866" y="3248308"/>
            <a:ext cx="2524449"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8123"/>
            <a:ext cx="6902292" cy="1740165"/>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83461" y="2337138"/>
            <a:ext cx="3388568" cy="974008"/>
          </a:xfrm>
        </p:spPr>
        <p:txBody>
          <a:bodyPr anchor="b"/>
          <a:lstStyle>
            <a:lvl1pPr marL="0" indent="0">
              <a:buNone/>
              <a:defRPr sz="2700" b="1"/>
            </a:lvl1pPr>
            <a:lvl2pPr marL="517413" indent="0">
              <a:buNone/>
              <a:defRPr sz="2300" b="1"/>
            </a:lvl2pPr>
            <a:lvl3pPr marL="1034826" indent="0">
              <a:buNone/>
              <a:defRPr sz="2000" b="1"/>
            </a:lvl3pPr>
            <a:lvl4pPr marL="1552240" indent="0">
              <a:buNone/>
              <a:defRPr sz="1800" b="1"/>
            </a:lvl4pPr>
            <a:lvl5pPr marL="2069653" indent="0">
              <a:buNone/>
              <a:defRPr sz="1800" b="1"/>
            </a:lvl5pPr>
            <a:lvl6pPr marL="2587066" indent="0">
              <a:buNone/>
              <a:defRPr sz="1800" b="1"/>
            </a:lvl6pPr>
            <a:lvl7pPr marL="3104479" indent="0">
              <a:buNone/>
              <a:defRPr sz="1800" b="1"/>
            </a:lvl7pPr>
            <a:lvl8pPr marL="3621893" indent="0">
              <a:buNone/>
              <a:defRPr sz="1800" b="1"/>
            </a:lvl8pPr>
            <a:lvl9pPr marL="4139306"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83461" y="3311146"/>
            <a:ext cx="3388568"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95855" y="2337138"/>
            <a:ext cx="3389898" cy="974008"/>
          </a:xfrm>
        </p:spPr>
        <p:txBody>
          <a:bodyPr anchor="b"/>
          <a:lstStyle>
            <a:lvl1pPr marL="0" indent="0">
              <a:buNone/>
              <a:defRPr sz="2700" b="1"/>
            </a:lvl1pPr>
            <a:lvl2pPr marL="517413" indent="0">
              <a:buNone/>
              <a:defRPr sz="2300" b="1"/>
            </a:lvl2pPr>
            <a:lvl3pPr marL="1034826" indent="0">
              <a:buNone/>
              <a:defRPr sz="2000" b="1"/>
            </a:lvl3pPr>
            <a:lvl4pPr marL="1552240" indent="0">
              <a:buNone/>
              <a:defRPr sz="1800" b="1"/>
            </a:lvl4pPr>
            <a:lvl5pPr marL="2069653" indent="0">
              <a:buNone/>
              <a:defRPr sz="1800" b="1"/>
            </a:lvl5pPr>
            <a:lvl6pPr marL="2587066" indent="0">
              <a:buNone/>
              <a:defRPr sz="1800" b="1"/>
            </a:lvl6pPr>
            <a:lvl7pPr marL="3104479" indent="0">
              <a:buNone/>
              <a:defRPr sz="1800" b="1"/>
            </a:lvl7pPr>
            <a:lvl8pPr marL="3621893" indent="0">
              <a:buNone/>
              <a:defRPr sz="1800" b="1"/>
            </a:lvl8pPr>
            <a:lvl9pPr marL="4139306"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95855" y="3311146"/>
            <a:ext cx="3389898"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5707"/>
            <a:ext cx="2523119" cy="1769167"/>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98449" y="415707"/>
            <a:ext cx="4287304" cy="8911094"/>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83461" y="2184874"/>
            <a:ext cx="2523119" cy="7141927"/>
          </a:xfrm>
        </p:spPr>
        <p:txBody>
          <a:bodyPr/>
          <a:lstStyle>
            <a:lvl1pPr marL="0" indent="0">
              <a:buNone/>
              <a:defRPr sz="1600"/>
            </a:lvl1pPr>
            <a:lvl2pPr marL="517413" indent="0">
              <a:buNone/>
              <a:defRPr sz="1400"/>
            </a:lvl2pPr>
            <a:lvl3pPr marL="1034826" indent="0">
              <a:buNone/>
              <a:defRPr sz="1100"/>
            </a:lvl3pPr>
            <a:lvl4pPr marL="1552240" indent="0">
              <a:buNone/>
              <a:defRPr sz="1000"/>
            </a:lvl4pPr>
            <a:lvl5pPr marL="2069653" indent="0">
              <a:buNone/>
              <a:defRPr sz="1000"/>
            </a:lvl5pPr>
            <a:lvl6pPr marL="2587066" indent="0">
              <a:buNone/>
              <a:defRPr sz="1000"/>
            </a:lvl6pPr>
            <a:lvl7pPr marL="3104479" indent="0">
              <a:buNone/>
              <a:defRPr sz="1000"/>
            </a:lvl7pPr>
            <a:lvl8pPr marL="3621893" indent="0">
              <a:buNone/>
              <a:defRPr sz="1000"/>
            </a:lvl8pPr>
            <a:lvl9pPr marL="413930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3219" y="7308692"/>
            <a:ext cx="4601528" cy="86283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503219" y="932921"/>
            <a:ext cx="4601528" cy="6264593"/>
          </a:xfrm>
        </p:spPr>
        <p:txBody>
          <a:bodyPr/>
          <a:lstStyle>
            <a:lvl1pPr marL="0" indent="0">
              <a:buNone/>
              <a:defRPr sz="3600"/>
            </a:lvl1pPr>
            <a:lvl2pPr marL="517413" indent="0">
              <a:buNone/>
              <a:defRPr sz="3200"/>
            </a:lvl2pPr>
            <a:lvl3pPr marL="1034826" indent="0">
              <a:buNone/>
              <a:defRPr sz="2700"/>
            </a:lvl3pPr>
            <a:lvl4pPr marL="1552240" indent="0">
              <a:buNone/>
              <a:defRPr sz="2300"/>
            </a:lvl4pPr>
            <a:lvl5pPr marL="2069653" indent="0">
              <a:buNone/>
              <a:defRPr sz="2300"/>
            </a:lvl5pPr>
            <a:lvl6pPr marL="2587066" indent="0">
              <a:buNone/>
              <a:defRPr sz="2300"/>
            </a:lvl6pPr>
            <a:lvl7pPr marL="3104479" indent="0">
              <a:buNone/>
              <a:defRPr sz="2300"/>
            </a:lvl7pPr>
            <a:lvl8pPr marL="3621893" indent="0">
              <a:buNone/>
              <a:defRPr sz="2300"/>
            </a:lvl8pPr>
            <a:lvl9pPr marL="4139306" indent="0">
              <a:buNone/>
              <a:defRPr sz="2300"/>
            </a:lvl9pPr>
          </a:lstStyle>
          <a:p>
            <a:endParaRPr lang="ru-RU"/>
          </a:p>
        </p:txBody>
      </p:sp>
      <p:sp>
        <p:nvSpPr>
          <p:cNvPr id="4" name="Текст 3"/>
          <p:cNvSpPr>
            <a:spLocks noGrp="1"/>
          </p:cNvSpPr>
          <p:nvPr>
            <p:ph type="body" sz="half" idx="2"/>
          </p:nvPr>
        </p:nvSpPr>
        <p:spPr>
          <a:xfrm>
            <a:off x="1503219" y="8171525"/>
            <a:ext cx="4601528" cy="1225365"/>
          </a:xfrm>
        </p:spPr>
        <p:txBody>
          <a:bodyPr/>
          <a:lstStyle>
            <a:lvl1pPr marL="0" indent="0">
              <a:buNone/>
              <a:defRPr sz="1600"/>
            </a:lvl1pPr>
            <a:lvl2pPr marL="517413" indent="0">
              <a:buNone/>
              <a:defRPr sz="1400"/>
            </a:lvl2pPr>
            <a:lvl3pPr marL="1034826" indent="0">
              <a:buNone/>
              <a:defRPr sz="1100"/>
            </a:lvl3pPr>
            <a:lvl4pPr marL="1552240" indent="0">
              <a:buNone/>
              <a:defRPr sz="1000"/>
            </a:lvl4pPr>
            <a:lvl5pPr marL="2069653" indent="0">
              <a:buNone/>
              <a:defRPr sz="1000"/>
            </a:lvl5pPr>
            <a:lvl6pPr marL="2587066" indent="0">
              <a:buNone/>
              <a:defRPr sz="1000"/>
            </a:lvl6pPr>
            <a:lvl7pPr marL="3104479" indent="0">
              <a:buNone/>
              <a:defRPr sz="1000"/>
            </a:lvl7pPr>
            <a:lvl8pPr marL="3621893" indent="0">
              <a:buNone/>
              <a:defRPr sz="1000"/>
            </a:lvl8pPr>
            <a:lvl9pPr marL="413930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59000" r="-5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8123"/>
            <a:ext cx="6902292" cy="1740165"/>
          </a:xfrm>
          <a:prstGeom prst="rect">
            <a:avLst/>
          </a:prstGeom>
        </p:spPr>
        <p:txBody>
          <a:bodyPr vert="horz" lIns="103483" tIns="51741" rIns="103483" bIns="51741"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83461" y="2436232"/>
            <a:ext cx="6902292" cy="6890569"/>
          </a:xfrm>
          <a:prstGeom prst="rect">
            <a:avLst/>
          </a:prstGeom>
        </p:spPr>
        <p:txBody>
          <a:bodyPr vert="horz" lIns="103483" tIns="51741" rIns="103483" bIns="51741"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83461" y="9677250"/>
            <a:ext cx="1789483" cy="555886"/>
          </a:xfrm>
          <a:prstGeom prst="rect">
            <a:avLst/>
          </a:prstGeom>
        </p:spPr>
        <p:txBody>
          <a:bodyPr vert="horz" lIns="103483" tIns="51741" rIns="103483" bIns="51741" rtlCol="0" anchor="ctr"/>
          <a:lstStyle>
            <a:lvl1pPr algn="l">
              <a:defRPr sz="1400">
                <a:solidFill>
                  <a:schemeClr val="tx1">
                    <a:tint val="75000"/>
                  </a:schemeClr>
                </a:solidFill>
              </a:defRPr>
            </a:lvl1p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3"/>
          </p:nvPr>
        </p:nvSpPr>
        <p:spPr>
          <a:xfrm>
            <a:off x="2620315" y="9677250"/>
            <a:ext cx="2428584" cy="555886"/>
          </a:xfrm>
          <a:prstGeom prst="rect">
            <a:avLst/>
          </a:prstGeom>
        </p:spPr>
        <p:txBody>
          <a:bodyPr vert="horz" lIns="103483" tIns="51741" rIns="103483" bIns="51741"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96269" y="9677250"/>
            <a:ext cx="1789483" cy="555886"/>
          </a:xfrm>
          <a:prstGeom prst="rect">
            <a:avLst/>
          </a:prstGeom>
        </p:spPr>
        <p:txBody>
          <a:bodyPr vert="horz" lIns="103483" tIns="51741" rIns="103483" bIns="51741" rtlCol="0" anchor="ctr"/>
          <a:lstStyle>
            <a:lvl1pPr algn="r">
              <a:defRPr sz="1400">
                <a:solidFill>
                  <a:schemeClr val="tx1">
                    <a:tint val="75000"/>
                  </a:schemeClr>
                </a:solidFill>
              </a:defRPr>
            </a:lvl1pPr>
          </a:lstStyle>
          <a:p>
            <a:fld id="{9F277F28-F946-4D29-B866-CA999A94A76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34826" rtl="0" eaLnBrk="1" latinLnBrk="0" hangingPunct="1">
        <a:spcBef>
          <a:spcPct val="0"/>
        </a:spcBef>
        <a:buNone/>
        <a:defRPr sz="5000" kern="1200">
          <a:solidFill>
            <a:schemeClr val="tx1"/>
          </a:solidFill>
          <a:latin typeface="+mj-lt"/>
          <a:ea typeface="+mj-ea"/>
          <a:cs typeface="+mj-cs"/>
        </a:defRPr>
      </a:lvl1pPr>
    </p:titleStyle>
    <p:bodyStyle>
      <a:lvl1pPr marL="388060" indent="-388060" algn="l" defTabSz="1034826"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0797" indent="-323383" algn="l" defTabSz="103482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3533" indent="-258707" algn="l" defTabSz="103482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0946"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28360"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45773"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63186"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80599"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98013"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34826" rtl="0" eaLnBrk="1" latinLnBrk="0" hangingPunct="1">
        <a:defRPr sz="2000" kern="1200">
          <a:solidFill>
            <a:schemeClr val="tx1"/>
          </a:solidFill>
          <a:latin typeface="+mn-lt"/>
          <a:ea typeface="+mn-ea"/>
          <a:cs typeface="+mn-cs"/>
        </a:defRPr>
      </a:lvl1pPr>
      <a:lvl2pPr marL="517413" algn="l" defTabSz="1034826" rtl="0" eaLnBrk="1" latinLnBrk="0" hangingPunct="1">
        <a:defRPr sz="2000" kern="1200">
          <a:solidFill>
            <a:schemeClr val="tx1"/>
          </a:solidFill>
          <a:latin typeface="+mn-lt"/>
          <a:ea typeface="+mn-ea"/>
          <a:cs typeface="+mn-cs"/>
        </a:defRPr>
      </a:lvl2pPr>
      <a:lvl3pPr marL="1034826" algn="l" defTabSz="1034826" rtl="0" eaLnBrk="1" latinLnBrk="0" hangingPunct="1">
        <a:defRPr sz="2000" kern="1200">
          <a:solidFill>
            <a:schemeClr val="tx1"/>
          </a:solidFill>
          <a:latin typeface="+mn-lt"/>
          <a:ea typeface="+mn-ea"/>
          <a:cs typeface="+mn-cs"/>
        </a:defRPr>
      </a:lvl3pPr>
      <a:lvl4pPr marL="1552240" algn="l" defTabSz="1034826" rtl="0" eaLnBrk="1" latinLnBrk="0" hangingPunct="1">
        <a:defRPr sz="2000" kern="1200">
          <a:solidFill>
            <a:schemeClr val="tx1"/>
          </a:solidFill>
          <a:latin typeface="+mn-lt"/>
          <a:ea typeface="+mn-ea"/>
          <a:cs typeface="+mn-cs"/>
        </a:defRPr>
      </a:lvl4pPr>
      <a:lvl5pPr marL="2069653" algn="l" defTabSz="1034826" rtl="0" eaLnBrk="1" latinLnBrk="0" hangingPunct="1">
        <a:defRPr sz="2000" kern="1200">
          <a:solidFill>
            <a:schemeClr val="tx1"/>
          </a:solidFill>
          <a:latin typeface="+mn-lt"/>
          <a:ea typeface="+mn-ea"/>
          <a:cs typeface="+mn-cs"/>
        </a:defRPr>
      </a:lvl5pPr>
      <a:lvl6pPr marL="2587066" algn="l" defTabSz="1034826" rtl="0" eaLnBrk="1" latinLnBrk="0" hangingPunct="1">
        <a:defRPr sz="2000" kern="1200">
          <a:solidFill>
            <a:schemeClr val="tx1"/>
          </a:solidFill>
          <a:latin typeface="+mn-lt"/>
          <a:ea typeface="+mn-ea"/>
          <a:cs typeface="+mn-cs"/>
        </a:defRPr>
      </a:lvl6pPr>
      <a:lvl7pPr marL="3104479" algn="l" defTabSz="1034826" rtl="0" eaLnBrk="1" latinLnBrk="0" hangingPunct="1">
        <a:defRPr sz="2000" kern="1200">
          <a:solidFill>
            <a:schemeClr val="tx1"/>
          </a:solidFill>
          <a:latin typeface="+mn-lt"/>
          <a:ea typeface="+mn-ea"/>
          <a:cs typeface="+mn-cs"/>
        </a:defRPr>
      </a:lvl7pPr>
      <a:lvl8pPr marL="3621893" algn="l" defTabSz="1034826" rtl="0" eaLnBrk="1" latinLnBrk="0" hangingPunct="1">
        <a:defRPr sz="2000" kern="1200">
          <a:solidFill>
            <a:schemeClr val="tx1"/>
          </a:solidFill>
          <a:latin typeface="+mn-lt"/>
          <a:ea typeface="+mn-ea"/>
          <a:cs typeface="+mn-cs"/>
        </a:defRPr>
      </a:lvl8pPr>
      <a:lvl9pPr marL="4139306" algn="l" defTabSz="103482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hello_html_16eef578.gif"/>
          <p:cNvPicPr>
            <a:picLocks noChangeAspect="1"/>
          </p:cNvPicPr>
          <p:nvPr/>
        </p:nvPicPr>
        <p:blipFill>
          <a:blip r:embed="rId2" cstate="print">
            <a:clrChange>
              <a:clrFrom>
                <a:srgbClr val="FFFFFF"/>
              </a:clrFrom>
              <a:clrTo>
                <a:srgbClr val="FFFFFF">
                  <a:alpha val="0"/>
                </a:srgbClr>
              </a:clrTo>
            </a:clrChange>
          </a:blip>
          <a:stretch>
            <a:fillRect/>
          </a:stretch>
        </p:blipFill>
        <p:spPr>
          <a:xfrm>
            <a:off x="163804" y="0"/>
            <a:ext cx="7341605" cy="10440988"/>
          </a:xfrm>
          <a:prstGeom prst="rect">
            <a:avLst/>
          </a:prstGeom>
        </p:spPr>
      </p:pic>
      <p:sp>
        <p:nvSpPr>
          <p:cNvPr id="4" name="Прямоугольник 3"/>
          <p:cNvSpPr/>
          <p:nvPr/>
        </p:nvSpPr>
        <p:spPr>
          <a:xfrm>
            <a:off x="1386334" y="900014"/>
            <a:ext cx="4968552" cy="830254"/>
          </a:xfrm>
          <a:prstGeom prst="rect">
            <a:avLst/>
          </a:prstGeom>
        </p:spPr>
        <p:txBody>
          <a:bodyPr wrap="square" lIns="90702" tIns="45352" rIns="90702" bIns="45352">
            <a:spAutoFit/>
          </a:bodyPr>
          <a:lstStyle/>
          <a:p>
            <a:pPr algn="ctr" fontAlgn="base">
              <a:spcBef>
                <a:spcPct val="0"/>
              </a:spcBef>
              <a:spcAft>
                <a:spcPct val="0"/>
              </a:spcAft>
            </a:pPr>
            <a:r>
              <a:rPr lang="ru-RU" sz="1200" b="1" dirty="0">
                <a:latin typeface="Times New Roman" pitchFamily="18" charset="0"/>
                <a:ea typeface="Calibri" pitchFamily="34" charset="0"/>
                <a:cs typeface="Times New Roman" pitchFamily="18" charset="0"/>
              </a:rPr>
              <a:t>Муниципальное бюджетное дошкольное   образовательное учреждение </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Детский сад №8 комбинированного вида </a:t>
            </a:r>
            <a:r>
              <a:rPr lang="ru-RU" sz="1200" b="1" dirty="0">
                <a:ea typeface="Calibri" pitchFamily="34" charset="0"/>
                <a:cs typeface="Times New Roman" pitchFamily="18" charset="0"/>
              </a:rPr>
              <a:t>«</a:t>
            </a:r>
            <a:r>
              <a:rPr lang="ru-RU" sz="1200" b="1" dirty="0" err="1">
                <a:latin typeface="Times New Roman" pitchFamily="18" charset="0"/>
                <a:ea typeface="Calibri" pitchFamily="34" charset="0"/>
                <a:cs typeface="Times New Roman" pitchFamily="18" charset="0"/>
              </a:rPr>
              <a:t>Дюймовочка</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  </a:t>
            </a:r>
            <a:r>
              <a:rPr lang="ru-RU" sz="1200" b="1" dirty="0" err="1">
                <a:latin typeface="Times New Roman" pitchFamily="18" charset="0"/>
                <a:ea typeface="Calibri" pitchFamily="34" charset="0"/>
                <a:cs typeface="Times New Roman" pitchFamily="18" charset="0"/>
              </a:rPr>
              <a:t>Чистопольского</a:t>
            </a:r>
            <a:r>
              <a:rPr lang="ru-RU" sz="1200" b="1" dirty="0">
                <a:latin typeface="Times New Roman" pitchFamily="18" charset="0"/>
                <a:ea typeface="Calibri" pitchFamily="34" charset="0"/>
                <a:cs typeface="Times New Roman" pitchFamily="18" charset="0"/>
              </a:rPr>
              <a:t> муниципального района </a:t>
            </a:r>
          </a:p>
          <a:p>
            <a:pPr algn="ctr" eaLnBrk="0" fontAlgn="base" hangingPunct="0">
              <a:spcBef>
                <a:spcPct val="0"/>
              </a:spcBef>
              <a:spcAft>
                <a:spcPct val="0"/>
              </a:spcAft>
            </a:pPr>
            <a:r>
              <a:rPr lang="ru-RU" sz="1200" b="1" dirty="0">
                <a:latin typeface="Times New Roman" pitchFamily="18" charset="0"/>
                <a:ea typeface="Calibri" pitchFamily="34" charset="0"/>
                <a:cs typeface="Times New Roman" pitchFamily="18" charset="0"/>
              </a:rPr>
              <a:t>Республики Татарстан</a:t>
            </a:r>
            <a:r>
              <a:rPr lang="ru-RU" sz="1200" dirty="0">
                <a:latin typeface="Arial" pitchFamily="34" charset="0"/>
                <a:cs typeface="Arial" pitchFamily="34" charset="0"/>
              </a:rPr>
              <a:t> </a:t>
            </a:r>
            <a:endParaRPr lang="ru-RU" sz="1200" dirty="0"/>
          </a:p>
        </p:txBody>
      </p:sp>
      <p:sp>
        <p:nvSpPr>
          <p:cNvPr id="5" name="TextBox 4"/>
          <p:cNvSpPr txBox="1"/>
          <p:nvPr/>
        </p:nvSpPr>
        <p:spPr>
          <a:xfrm>
            <a:off x="882278" y="1764110"/>
            <a:ext cx="1574839" cy="276256"/>
          </a:xfrm>
          <a:prstGeom prst="rect">
            <a:avLst/>
          </a:prstGeom>
          <a:noFill/>
        </p:spPr>
        <p:txBody>
          <a:bodyPr wrap="none" lIns="90702" tIns="45352" rIns="90702" bIns="45352" rtlCol="0">
            <a:spAutoFit/>
          </a:bodyPr>
          <a:lstStyle/>
          <a:p>
            <a:r>
              <a:rPr lang="tt-RU" sz="1200" b="1" dirty="0"/>
              <a:t>ВЫПУСК  </a:t>
            </a:r>
            <a:r>
              <a:rPr lang="tt-RU" sz="1200" b="1" dirty="0" smtClean="0"/>
              <a:t>-сентябрь ..</a:t>
            </a:r>
            <a:endParaRPr lang="ru-RU" sz="1200" b="1" dirty="0"/>
          </a:p>
        </p:txBody>
      </p:sp>
      <p:sp>
        <p:nvSpPr>
          <p:cNvPr id="6" name="TextBox 5"/>
          <p:cNvSpPr txBox="1"/>
          <p:nvPr/>
        </p:nvSpPr>
        <p:spPr>
          <a:xfrm>
            <a:off x="2250430" y="1692102"/>
            <a:ext cx="734609" cy="522477"/>
          </a:xfrm>
          <a:prstGeom prst="rect">
            <a:avLst/>
          </a:prstGeom>
          <a:noFill/>
        </p:spPr>
        <p:txBody>
          <a:bodyPr wrap="none" lIns="90702" tIns="45352" rIns="90702" bIns="45352" rtlCol="0">
            <a:spAutoFit/>
          </a:bodyPr>
          <a:lstStyle/>
          <a:p>
            <a:r>
              <a:rPr lang="tt-RU" sz="2800" b="1" dirty="0" smtClean="0">
                <a:solidFill>
                  <a:srgbClr val="FF0000"/>
                </a:solidFill>
              </a:rPr>
              <a:t>№1</a:t>
            </a:r>
            <a:endParaRPr lang="ru-RU" sz="2800" b="1" dirty="0">
              <a:solidFill>
                <a:srgbClr val="FF0000"/>
              </a:solidFill>
            </a:endParaRPr>
          </a:p>
        </p:txBody>
      </p:sp>
      <p:sp>
        <p:nvSpPr>
          <p:cNvPr id="7" name="TextBox 6"/>
          <p:cNvSpPr txBox="1"/>
          <p:nvPr/>
        </p:nvSpPr>
        <p:spPr>
          <a:xfrm>
            <a:off x="2754486" y="4788446"/>
            <a:ext cx="4266654" cy="584032"/>
          </a:xfrm>
          <a:prstGeom prst="rect">
            <a:avLst/>
          </a:prstGeom>
          <a:noFill/>
        </p:spPr>
        <p:txBody>
          <a:bodyPr wrap="square" lIns="90702" tIns="45352" rIns="90702" bIns="45352" rtlCol="0">
            <a:spAutoFit/>
          </a:bodyPr>
          <a:lstStyle/>
          <a:p>
            <a:r>
              <a:rPr lang="tt-RU" sz="1600" b="1" i="1" dirty="0"/>
              <a:t>Газета  для  родителей. –Ата-аналар өчен газета.</a:t>
            </a:r>
            <a:endParaRPr lang="ru-RU" sz="1600" b="1" i="1" dirty="0"/>
          </a:p>
        </p:txBody>
      </p:sp>
      <p:sp>
        <p:nvSpPr>
          <p:cNvPr id="9" name="Блок-схема: документ 8"/>
          <p:cNvSpPr/>
          <p:nvPr/>
        </p:nvSpPr>
        <p:spPr>
          <a:xfrm>
            <a:off x="810270" y="2628206"/>
            <a:ext cx="6192687" cy="1800200"/>
          </a:xfrm>
          <a:prstGeom prst="flowChartDocumen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lIns="90702" tIns="45352" rIns="90702" bIns="45352" rtlCol="0" anchor="ctr"/>
          <a:lstStyle/>
          <a:p>
            <a:r>
              <a:rPr lang="ru-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p>
          <a:p>
            <a:r>
              <a:rPr lang="ru-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Иле </a:t>
            </a:r>
            <a:r>
              <a:rPr lang="ru-RU" sz="3200" b="1" dirty="0" err="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барны</a:t>
            </a:r>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ң , теле  бар.</a:t>
            </a:r>
          </a:p>
          <a:p>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У             </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Есть Родина</a:t>
            </a:r>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есть  язык.</a:t>
            </a:r>
            <a:endParaRPr lang="ru-RU" sz="3200" dirty="0"/>
          </a:p>
        </p:txBody>
      </p:sp>
      <p:sp>
        <p:nvSpPr>
          <p:cNvPr id="10" name="TextBox 9"/>
          <p:cNvSpPr txBox="1"/>
          <p:nvPr/>
        </p:nvSpPr>
        <p:spPr>
          <a:xfrm>
            <a:off x="3114526" y="7380734"/>
            <a:ext cx="3690591" cy="737921"/>
          </a:xfrm>
          <a:prstGeom prst="rect">
            <a:avLst/>
          </a:prstGeom>
          <a:noFill/>
        </p:spPr>
        <p:txBody>
          <a:bodyPr wrap="square" lIns="90702" tIns="45352" rIns="90702" bIns="45352" rtlCol="0">
            <a:spAutoFit/>
          </a:bodyPr>
          <a:lstStyle/>
          <a:p>
            <a:r>
              <a:rPr lang="tt-RU" sz="1400" dirty="0" smtClean="0"/>
              <a:t>Редакторы</a:t>
            </a:r>
            <a:r>
              <a:rPr lang="tt-RU" sz="1400" dirty="0" smtClean="0"/>
              <a:t>:  </a:t>
            </a:r>
            <a:r>
              <a:rPr lang="tt-RU" sz="1400" dirty="0" smtClean="0"/>
              <a:t>воспитатели  </a:t>
            </a:r>
            <a:r>
              <a:rPr lang="tt-RU" sz="1400" dirty="0"/>
              <a:t>по </a:t>
            </a:r>
            <a:r>
              <a:rPr lang="tt-RU" sz="1400" dirty="0" smtClean="0"/>
              <a:t>обучению детей  </a:t>
            </a:r>
            <a:r>
              <a:rPr lang="tt-RU" sz="1400" dirty="0"/>
              <a:t>татарскому </a:t>
            </a:r>
            <a:r>
              <a:rPr lang="tt-RU" sz="1400" dirty="0" smtClean="0"/>
              <a:t>языку</a:t>
            </a:r>
            <a:endParaRPr lang="tt-RU" sz="1400" dirty="0"/>
          </a:p>
          <a:p>
            <a:r>
              <a:rPr lang="tt-RU" sz="1400" dirty="0"/>
              <a:t>Касимова Л.Р., </a:t>
            </a:r>
            <a:r>
              <a:rPr lang="tt-RU" sz="1400" dirty="0" smtClean="0"/>
              <a:t>Халиуллина Г.Р.</a:t>
            </a:r>
            <a:endParaRPr lang="ru-RU" sz="1200" dirty="0"/>
          </a:p>
        </p:txBody>
      </p:sp>
      <p:sp>
        <p:nvSpPr>
          <p:cNvPr id="11" name="Прямоугольник 10"/>
          <p:cNvSpPr/>
          <p:nvPr/>
        </p:nvSpPr>
        <p:spPr>
          <a:xfrm>
            <a:off x="1026294" y="2700214"/>
            <a:ext cx="1643399" cy="646331"/>
          </a:xfrm>
          <a:prstGeom prst="rect">
            <a:avLst/>
          </a:prstGeom>
        </p:spPr>
        <p:txBody>
          <a:bodyPr wrap="none">
            <a:spAutoFit/>
          </a:bodyPr>
          <a:lstStyle/>
          <a:p>
            <a:r>
              <a:rPr lang="ru-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p>
        </p:txBody>
      </p:sp>
      <p:pic>
        <p:nvPicPr>
          <p:cNvPr id="12" name="Рисунок 11" descr="http://az.tatarstan.ru/file/%D0%91%D0%B5%D0%B7%D1%8B%D0%BC%D1%8F%D0%BD%D0%BD%D1%8B%D0%B92(73).jpg"/>
          <p:cNvPicPr/>
          <p:nvPr/>
        </p:nvPicPr>
        <p:blipFill>
          <a:blip r:embed="rId4" cstate="print">
            <a:clrChange>
              <a:clrFrom>
                <a:srgbClr val="FFFFFF"/>
              </a:clrFrom>
              <a:clrTo>
                <a:srgbClr val="FFFFFF">
                  <a:alpha val="0"/>
                </a:srgbClr>
              </a:clrTo>
            </a:clrChange>
            <a:lum bright="-10000" contrast="30000"/>
          </a:blip>
          <a:srcRect l="1737" t="5874" r="4138" b="24773"/>
          <a:stretch>
            <a:fillRect/>
          </a:stretch>
        </p:blipFill>
        <p:spPr bwMode="auto">
          <a:xfrm>
            <a:off x="738263" y="8172822"/>
            <a:ext cx="6120679" cy="2268166"/>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clrChange>
              <a:clrFrom>
                <a:srgbClr val="EA488E"/>
              </a:clrFrom>
              <a:clrTo>
                <a:srgbClr val="EA488E">
                  <a:alpha val="0"/>
                </a:srgbClr>
              </a:clrTo>
            </a:clrChange>
          </a:blip>
          <a:srcRect l="82898" t="4780" r="3765" b="74333"/>
          <a:stretch>
            <a:fillRect/>
          </a:stretch>
        </p:blipFill>
        <p:spPr bwMode="auto">
          <a:xfrm rot="362824" flipH="1">
            <a:off x="879088" y="2839301"/>
            <a:ext cx="1346290" cy="1377636"/>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532862"/>
            <a:ext cx="6120679" cy="1908125"/>
          </a:xfrm>
          <a:prstGeom prst="rect">
            <a:avLst/>
          </a:prstGeom>
          <a:noFill/>
          <a:ln w="9525">
            <a:noFill/>
            <a:miter lim="800000"/>
            <a:headEnd/>
            <a:tailEnd/>
          </a:ln>
        </p:spPr>
      </p:pic>
      <p:pic>
        <p:nvPicPr>
          <p:cNvPr id="6" name="Picture 2" descr="H:\фоны татрские\кукла тат7.jpg"/>
          <p:cNvPicPr>
            <a:picLocks noChangeAspect="1" noChangeArrowheads="1"/>
          </p:cNvPicPr>
          <p:nvPr/>
        </p:nvPicPr>
        <p:blipFill>
          <a:blip r:embed="rId3" cstate="print">
            <a:clrChange>
              <a:clrFrom>
                <a:srgbClr val="FFFFFF"/>
              </a:clrFrom>
              <a:clrTo>
                <a:srgbClr val="FFFFFF">
                  <a:alpha val="0"/>
                </a:srgbClr>
              </a:clrTo>
            </a:clrChange>
          </a:blip>
          <a:srcRect b="8001"/>
          <a:stretch>
            <a:fillRect/>
          </a:stretch>
        </p:blipFill>
        <p:spPr bwMode="auto">
          <a:xfrm flipH="1">
            <a:off x="5058742" y="6081873"/>
            <a:ext cx="2355148" cy="2955046"/>
          </a:xfrm>
          <a:prstGeom prst="rect">
            <a:avLst/>
          </a:prstGeom>
          <a:noFill/>
        </p:spPr>
      </p:pic>
      <p:sp>
        <p:nvSpPr>
          <p:cNvPr id="7" name="Прямоугольник 6"/>
          <p:cNvSpPr/>
          <p:nvPr/>
        </p:nvSpPr>
        <p:spPr>
          <a:xfrm>
            <a:off x="810271" y="1260054"/>
            <a:ext cx="6552728" cy="954107"/>
          </a:xfrm>
          <a:prstGeom prst="rect">
            <a:avLst/>
          </a:prstGeom>
        </p:spPr>
        <p:txBody>
          <a:bodyPr wrap="square">
            <a:spAutoFit/>
          </a:bodyPr>
          <a:lstStyle/>
          <a:p>
            <a:r>
              <a:rPr lang="ru-RU" sz="1400" dirty="0" smtClean="0">
                <a:latin typeface="Times New Roman" pitchFamily="18" charset="0"/>
                <a:cs typeface="Times New Roman" pitchFamily="18" charset="0"/>
              </a:rPr>
              <a:t>Цель словесно-подвижной игры - содействие повышению умственности детей во время занятий, возможность кратковременного отдыха малышей; Дети особенно любят словесно-подвижные игры, проводимые поэтическими способами или с помощью мелодии (бубен, аудиозапись)</a:t>
            </a:r>
            <a:endParaRPr lang="ru-RU" sz="1400" dirty="0">
              <a:latin typeface="Times New Roman" pitchFamily="18" charset="0"/>
              <a:cs typeface="Times New Roman" pitchFamily="18" charset="0"/>
            </a:endParaRPr>
          </a:p>
        </p:txBody>
      </p:sp>
      <p:sp>
        <p:nvSpPr>
          <p:cNvPr id="8" name="Прямоугольник 7"/>
          <p:cNvSpPr/>
          <p:nvPr/>
        </p:nvSpPr>
        <p:spPr>
          <a:xfrm>
            <a:off x="738262" y="2700214"/>
            <a:ext cx="4824536" cy="4401205"/>
          </a:xfrm>
          <a:prstGeom prst="rect">
            <a:avLst/>
          </a:prstGeom>
        </p:spPr>
        <p:txBody>
          <a:bodyPr wrap="square">
            <a:spAutoFit/>
          </a:bodyPr>
          <a:lstStyle/>
          <a:p>
            <a:r>
              <a:rPr lang="ru-RU" b="1" dirty="0" smtClean="0">
                <a:solidFill>
                  <a:srgbClr val="FF0000"/>
                </a:solidFill>
              </a:rPr>
              <a:t>                       Готовим “</a:t>
            </a:r>
            <a:r>
              <a:rPr lang="ru-RU" b="1" dirty="0" err="1" smtClean="0">
                <a:solidFill>
                  <a:srgbClr val="FF0000"/>
                </a:solidFill>
              </a:rPr>
              <a:t>Чак</a:t>
            </a:r>
            <a:r>
              <a:rPr lang="ru-RU" b="1" dirty="0" smtClean="0">
                <a:solidFill>
                  <a:srgbClr val="FF0000"/>
                </a:solidFill>
              </a:rPr>
              <a:t>  -</a:t>
            </a:r>
            <a:r>
              <a:rPr lang="ru-RU" b="1" dirty="0" err="1" smtClean="0">
                <a:solidFill>
                  <a:srgbClr val="FF0000"/>
                </a:solidFill>
              </a:rPr>
              <a:t>чак</a:t>
            </a:r>
            <a:r>
              <a:rPr lang="ru-RU" b="1" dirty="0" smtClean="0">
                <a:solidFill>
                  <a:srgbClr val="FF0000"/>
                </a:solidFill>
              </a:rPr>
              <a:t>”.</a:t>
            </a:r>
          </a:p>
          <a:p>
            <a:r>
              <a:rPr lang="ru-RU" dirty="0" smtClean="0">
                <a:latin typeface="Times New Roman" pitchFamily="18" charset="0"/>
                <a:cs typeface="Times New Roman" pitchFamily="18" charset="0"/>
              </a:rPr>
              <a:t> Не будем ждать  мы помощи (детские тела оборачивают направо - налево) </a:t>
            </a:r>
          </a:p>
          <a:p>
            <a:r>
              <a:rPr lang="ru-RU" dirty="0" smtClean="0">
                <a:latin typeface="Times New Roman" pitchFamily="18" charset="0"/>
                <a:cs typeface="Times New Roman" pitchFamily="18" charset="0"/>
              </a:rPr>
              <a:t>Сначала тесто  сделаем  (разводим руками). </a:t>
            </a:r>
          </a:p>
          <a:p>
            <a:r>
              <a:rPr lang="ru-RU" dirty="0" smtClean="0">
                <a:latin typeface="Times New Roman" pitchFamily="18" charset="0"/>
                <a:cs typeface="Times New Roman" pitchFamily="18" charset="0"/>
              </a:rPr>
              <a:t>Нужно будет мука, яйца, молоко (посчитаем пальцами), </a:t>
            </a:r>
          </a:p>
          <a:p>
            <a:r>
              <a:rPr lang="ru-RU" dirty="0" smtClean="0">
                <a:latin typeface="Times New Roman" pitchFamily="18" charset="0"/>
                <a:cs typeface="Times New Roman" pitchFamily="18" charset="0"/>
              </a:rPr>
              <a:t>Хорошо  это все  перемешиваем (руками крутят в браслете) </a:t>
            </a:r>
          </a:p>
          <a:p>
            <a:r>
              <a:rPr lang="ru-RU" dirty="0" smtClean="0">
                <a:latin typeface="Times New Roman" pitchFamily="18" charset="0"/>
                <a:cs typeface="Times New Roman" pitchFamily="18" charset="0"/>
              </a:rPr>
              <a:t>Добавим сахар, масло, мед (правой рукой строим движение). </a:t>
            </a:r>
          </a:p>
          <a:p>
            <a:r>
              <a:rPr lang="ru-RU" dirty="0" err="1" smtClean="0">
                <a:latin typeface="Times New Roman" pitchFamily="18" charset="0"/>
                <a:cs typeface="Times New Roman" pitchFamily="18" charset="0"/>
              </a:rPr>
              <a:t>Чак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чак</a:t>
            </a:r>
            <a:r>
              <a:rPr lang="ru-RU" dirty="0" smtClean="0">
                <a:latin typeface="Times New Roman" pitchFamily="18" charset="0"/>
                <a:cs typeface="Times New Roman" pitchFamily="18" charset="0"/>
              </a:rPr>
              <a:t> стал  очень сладким (потираем руки друг к другу) Пожалуйста,  мы  всех  угостим! (вытягиваем руки вперед)</a:t>
            </a:r>
            <a:endParaRPr lang="ru-RU" dirty="0">
              <a:latin typeface="Times New Roman" pitchFamily="18" charset="0"/>
              <a:cs typeface="Times New Roman" pitchFamily="18" charset="0"/>
            </a:endParaRPr>
          </a:p>
        </p:txBody>
      </p:sp>
      <p:sp>
        <p:nvSpPr>
          <p:cNvPr id="10" name="Прямоугольник 9"/>
          <p:cNvSpPr/>
          <p:nvPr/>
        </p:nvSpPr>
        <p:spPr>
          <a:xfrm>
            <a:off x="1602358" y="251942"/>
            <a:ext cx="3832225" cy="800219"/>
          </a:xfrm>
          <a:prstGeom prst="rect">
            <a:avLst/>
          </a:prstGeom>
        </p:spPr>
        <p:txBody>
          <a:bodyPr>
            <a:spAutoFit/>
          </a:bodyPr>
          <a:lstStyle/>
          <a:p>
            <a:pPr algn="ctr">
              <a:lnSpc>
                <a:spcPct val="115000"/>
              </a:lnSpc>
            </a:pPr>
            <a:r>
              <a:rPr lang="ru-RU" b="1" dirty="0" smtClean="0">
                <a:solidFill>
                  <a:srgbClr val="FF0000"/>
                </a:solidFill>
                <a:latin typeface="Times New Roman" pitchFamily="18" charset="0"/>
                <a:cs typeface="Times New Roman" pitchFamily="18" charset="0"/>
              </a:rPr>
              <a:t>ПРИГЛАШАЕМ ДЕТВОРУ НА ВЕСЕЛУЮ ИГРУ!!!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 y="-5880"/>
            <a:ext cx="5976663"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ВОЛ</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ШЕБ</a:t>
            </a:r>
            <a:r>
              <a:rPr kumimoji="0" lang="ru-RU" sz="1600" b="1" i="0" u="none" strike="noStrike" cap="none" normalizeH="0" baseline="0" dirty="0" smtClean="0">
                <a:ln>
                  <a:noFill/>
                </a:ln>
                <a:solidFill>
                  <a:srgbClr val="00CC00"/>
                </a:solidFill>
                <a:effectLst/>
                <a:latin typeface="Times New Roman" pitchFamily="18" charset="0"/>
                <a:ea typeface="Calibri" pitchFamily="34" charset="0"/>
                <a:cs typeface="Times New Roman" pitchFamily="18" charset="0"/>
              </a:rPr>
              <a:t>НЫЕ</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 КА</a:t>
            </a:r>
            <a:r>
              <a:rPr kumimoji="0" lang="ru-RU" sz="16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РАН</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ДА</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ШИ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РАСКРАСЬ</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НАЗОВИ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ТАТАРСКОМ</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ЯЗЫКЕ</a:t>
            </a: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rot="20871087">
            <a:off x="3898715" y="625799"/>
            <a:ext cx="3744416" cy="646331"/>
          </a:xfrm>
          <a:prstGeom prst="rect">
            <a:avLst/>
          </a:prstGeom>
        </p:spPr>
        <p:txBody>
          <a:bodyPr wrap="square">
            <a:spAutoFit/>
          </a:bodyPr>
          <a:lstStyle/>
          <a:p>
            <a:pPr algn="ctr"/>
            <a:r>
              <a:rPr lang="ru-RU" sz="1800" b="1" dirty="0" smtClean="0">
                <a:solidFill>
                  <a:srgbClr val="7030A0"/>
                </a:solidFill>
              </a:rPr>
              <a:t>ТЫЛСЫМЛЫ</a:t>
            </a:r>
            <a:r>
              <a:rPr lang="ru-RU" sz="1800" dirty="0" smtClean="0"/>
              <a:t> </a:t>
            </a:r>
            <a:r>
              <a:rPr lang="ru-RU" sz="1800" b="1" dirty="0" smtClean="0">
                <a:solidFill>
                  <a:srgbClr val="00B050"/>
                </a:solidFill>
              </a:rPr>
              <a:t>КАРАНДАШЛАР</a:t>
            </a:r>
            <a:r>
              <a:rPr lang="ru-RU" sz="1800" dirty="0" smtClean="0"/>
              <a:t> </a:t>
            </a:r>
            <a:r>
              <a:rPr lang="ru-RU" sz="1800" b="1" dirty="0" smtClean="0">
                <a:solidFill>
                  <a:srgbClr val="FF0000"/>
                </a:solidFill>
              </a:rPr>
              <a:t>«Буя   </a:t>
            </a:r>
            <a:r>
              <a:rPr lang="ru-RU" sz="1800" b="1" dirty="0" smtClean="0">
                <a:solidFill>
                  <a:srgbClr val="0070C0"/>
                </a:solidFill>
              </a:rPr>
              <a:t>ҺӘМ</a:t>
            </a:r>
            <a:r>
              <a:rPr lang="ru-RU" sz="1800" dirty="0" smtClean="0"/>
              <a:t> </a:t>
            </a:r>
            <a:r>
              <a:rPr lang="ru-RU" sz="1800" b="1" dirty="0" smtClean="0">
                <a:solidFill>
                  <a:srgbClr val="FF00FF"/>
                </a:solidFill>
              </a:rPr>
              <a:t>ТАТАР </a:t>
            </a:r>
            <a:r>
              <a:rPr lang="ru-RU" sz="1800" b="1" dirty="0" smtClean="0">
                <a:solidFill>
                  <a:srgbClr val="00B050"/>
                </a:solidFill>
              </a:rPr>
              <a:t>ТЕЛЕНДӘ</a:t>
            </a:r>
            <a:r>
              <a:rPr lang="ru-RU" sz="1800" dirty="0" smtClean="0"/>
              <a:t> </a:t>
            </a:r>
            <a:r>
              <a:rPr lang="ru-RU" sz="1800" b="1" dirty="0" smtClean="0">
                <a:solidFill>
                  <a:srgbClr val="FF0066"/>
                </a:solidFill>
              </a:rPr>
              <a:t>АТА»</a:t>
            </a:r>
            <a:endParaRPr lang="ru-RU" sz="1800" b="1" dirty="0">
              <a:solidFill>
                <a:srgbClr val="FF0066"/>
              </a:solidFill>
            </a:endParaRPr>
          </a:p>
        </p:txBody>
      </p:sp>
      <p:pic>
        <p:nvPicPr>
          <p:cNvPr id="9" name="Рисунок 8" descr="img514.jpg"/>
          <p:cNvPicPr>
            <a:picLocks noChangeAspect="1"/>
          </p:cNvPicPr>
          <p:nvPr/>
        </p:nvPicPr>
        <p:blipFill>
          <a:blip r:embed="rId2" cstate="print"/>
          <a:srcRect t="12996" r="8590" b="16487"/>
          <a:stretch>
            <a:fillRect/>
          </a:stretch>
        </p:blipFill>
        <p:spPr>
          <a:xfrm>
            <a:off x="306214" y="1620094"/>
            <a:ext cx="6997130" cy="8208912"/>
          </a:xfrm>
          <a:prstGeom prst="rect">
            <a:avLst/>
          </a:prstGeom>
        </p:spPr>
      </p:pic>
      <p:sp>
        <p:nvSpPr>
          <p:cNvPr id="10" name="TextBox 9"/>
          <p:cNvSpPr txBox="1"/>
          <p:nvPr/>
        </p:nvSpPr>
        <p:spPr>
          <a:xfrm>
            <a:off x="594246" y="9829006"/>
            <a:ext cx="6544805" cy="400110"/>
          </a:xfrm>
          <a:prstGeom prst="rect">
            <a:avLst/>
          </a:prstGeom>
          <a:noFill/>
        </p:spPr>
        <p:txBody>
          <a:bodyPr wrap="none" rtlCol="0">
            <a:spAutoFit/>
          </a:bodyPr>
          <a:lstStyle/>
          <a:p>
            <a:r>
              <a:rPr lang="tt-RU" dirty="0" smtClean="0"/>
              <a:t>Татарский  народный орнамент.- Татар халык орнаменты.</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594246" y="467966"/>
            <a:ext cx="6066855" cy="399366"/>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defTabSz="907026" fontAlgn="base">
              <a:spcBef>
                <a:spcPct val="0"/>
              </a:spcBef>
              <a:spcAft>
                <a:spcPct val="0"/>
              </a:spcAft>
            </a:pPr>
            <a:r>
              <a:rPr lang="ru-RU" b="1" i="1" u="sng" dirty="0">
                <a:latin typeface="Times New Roman" pitchFamily="18" charset="0"/>
                <a:ea typeface="Calibri" pitchFamily="34" charset="0"/>
                <a:cs typeface="Times New Roman" pitchFamily="18" charset="0"/>
              </a:rPr>
              <a:t>В этом выпуске:</a:t>
            </a:r>
            <a:endParaRPr lang="ru-RU" dirty="0">
              <a:latin typeface="Arial" pitchFamily="34" charset="0"/>
              <a:cs typeface="Arial" pitchFamily="34" charset="0"/>
            </a:endParaRPr>
          </a:p>
        </p:txBody>
      </p:sp>
      <p:graphicFrame>
        <p:nvGraphicFramePr>
          <p:cNvPr id="6" name="Таблица 5"/>
          <p:cNvGraphicFramePr>
            <a:graphicFrameLocks noGrp="1"/>
          </p:cNvGraphicFramePr>
          <p:nvPr/>
        </p:nvGraphicFramePr>
        <p:xfrm>
          <a:off x="522239" y="1620095"/>
          <a:ext cx="6768751" cy="7064099"/>
        </p:xfrm>
        <a:graphic>
          <a:graphicData uri="http://schemas.openxmlformats.org/drawingml/2006/table">
            <a:tbl>
              <a:tblPr>
                <a:tableStyleId>{69C7853C-536D-4A76-A0AE-DD22124D55A5}</a:tableStyleId>
              </a:tblPr>
              <a:tblGrid>
                <a:gridCol w="5950384"/>
                <a:gridCol w="818367"/>
              </a:tblGrid>
              <a:tr h="1584175">
                <a:tc>
                  <a:txBody>
                    <a:bodyPr/>
                    <a:lstStyle/>
                    <a:p>
                      <a:pPr algn="l">
                        <a:lnSpc>
                          <a:spcPct val="115000"/>
                        </a:lnSpc>
                        <a:spcAft>
                          <a:spcPts val="0"/>
                        </a:spcAft>
                      </a:pPr>
                      <a:endParaRPr lang="ru-RU" sz="14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ru-RU" sz="1600" dirty="0" smtClean="0">
                          <a:solidFill>
                            <a:schemeClr val="dk1"/>
                          </a:solidFill>
                          <a:latin typeface="+mn-lt"/>
                          <a:ea typeface="+mn-ea"/>
                          <a:cs typeface="+mn-cs"/>
                        </a:rPr>
                        <a:t>3</a:t>
                      </a:r>
                      <a:r>
                        <a:rPr lang="ru-RU" sz="1600" baseline="0" dirty="0" smtClean="0">
                          <a:solidFill>
                            <a:schemeClr val="dk1"/>
                          </a:solidFill>
                          <a:latin typeface="+mn-lt"/>
                          <a:ea typeface="+mn-ea"/>
                          <a:cs typeface="+mn-cs"/>
                        </a:rPr>
                        <a:t> – 4 </a:t>
                      </a:r>
                      <a:endParaRPr lang="ru-RU" sz="1100" dirty="0">
                        <a:solidFill>
                          <a:srgbClr val="31849B"/>
                        </a:solidFill>
                        <a:latin typeface="Calibri"/>
                        <a:ea typeface="Calibri"/>
                        <a:cs typeface="Times New Roman"/>
                      </a:endParaRPr>
                    </a:p>
                  </a:txBody>
                  <a:tcPr marL="57483" marR="57483" marT="0" marB="0" anchor="ctr"/>
                </a:tc>
              </a:tr>
              <a:tr h="572644">
                <a:tc>
                  <a:txBody>
                    <a:bodyPr/>
                    <a:lstStyle/>
                    <a:p>
                      <a:pPr marL="0" marR="0" indent="0" algn="l" defTabSz="1034826" rtl="0" eaLnBrk="1" fontAlgn="auto" latinLnBrk="0" hangingPunct="1">
                        <a:lnSpc>
                          <a:spcPct val="115000"/>
                        </a:lnSpc>
                        <a:spcBef>
                          <a:spcPts val="0"/>
                        </a:spcBef>
                        <a:spcAft>
                          <a:spcPts val="0"/>
                        </a:spcAft>
                        <a:buClrTx/>
                        <a:buSzTx/>
                        <a:buFontTx/>
                        <a:buNone/>
                        <a:tabLst/>
                        <a:defRPr/>
                      </a:pPr>
                      <a:r>
                        <a:rPr lang="tt-RU" sz="1400" b="1" dirty="0" smtClean="0">
                          <a:solidFill>
                            <a:schemeClr val="tx1"/>
                          </a:solidFill>
                          <a:latin typeface="Times New Roman" pitchFamily="18" charset="0"/>
                          <a:cs typeface="Times New Roman" pitchFamily="18" charset="0"/>
                        </a:rPr>
                        <a:t>“Сөмбелә” бәйрәме. – Праздник  “Сюмбелэ”</a:t>
                      </a:r>
                      <a:endParaRPr lang="ru-RU" sz="1400" b="1" dirty="0" smtClean="0">
                        <a:solidFill>
                          <a:schemeClr val="tx1"/>
                        </a:solidFill>
                        <a:latin typeface="Times New Roman" pitchFamily="18" charset="0"/>
                        <a:cs typeface="Times New Roman" pitchFamily="18" charset="0"/>
                      </a:endParaRPr>
                    </a:p>
                    <a:p>
                      <a:pPr algn="l">
                        <a:lnSpc>
                          <a:spcPct val="115000"/>
                        </a:lnSpc>
                        <a:spcAft>
                          <a:spcPts val="0"/>
                        </a:spcAft>
                      </a:pPr>
                      <a:endParaRPr lang="ru-RU" sz="14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5</a:t>
                      </a:r>
                      <a:endParaRPr lang="ru-RU" sz="1400" dirty="0">
                        <a:solidFill>
                          <a:srgbClr val="31849B"/>
                        </a:solidFill>
                        <a:latin typeface="Calibri"/>
                        <a:ea typeface="Calibri"/>
                        <a:cs typeface="Times New Roman"/>
                      </a:endParaRPr>
                    </a:p>
                  </a:txBody>
                  <a:tcPr marL="57483" marR="57483" marT="0" marB="0" anchor="ctr"/>
                </a:tc>
              </a:tr>
              <a:tr h="622326">
                <a:tc>
                  <a:txBody>
                    <a:bodyPr/>
                    <a:lstStyle/>
                    <a:p>
                      <a:pPr algn="l">
                        <a:lnSpc>
                          <a:spcPct val="115000"/>
                        </a:lnSpc>
                        <a:spcAft>
                          <a:spcPts val="0"/>
                        </a:spcAft>
                      </a:pPr>
                      <a:endParaRPr lang="tt-RU" sz="1400" b="1" i="0" kern="1200" dirty="0" smtClean="0">
                        <a:solidFill>
                          <a:schemeClr val="dk1"/>
                        </a:solidFill>
                        <a:latin typeface="+mn-lt"/>
                        <a:ea typeface="+mn-ea"/>
                        <a:cs typeface="+mn-cs"/>
                      </a:endParaRPr>
                    </a:p>
                    <a:p>
                      <a:pPr algn="l">
                        <a:lnSpc>
                          <a:spcPct val="115000"/>
                        </a:lnSpc>
                        <a:spcAft>
                          <a:spcPts val="0"/>
                        </a:spcAft>
                      </a:pPr>
                      <a:r>
                        <a:rPr lang="tt-RU" sz="1400" b="1" i="0" kern="1200" dirty="0" smtClean="0">
                          <a:solidFill>
                            <a:schemeClr val="dk1"/>
                          </a:solidFill>
                          <a:latin typeface="+mn-lt"/>
                          <a:ea typeface="+mn-ea"/>
                          <a:cs typeface="+mn-cs"/>
                        </a:rPr>
                        <a:t> ШИГЪРИЯТ</a:t>
                      </a:r>
                      <a:r>
                        <a:rPr lang="tt-RU" sz="1400" b="1" i="0" kern="1200" baseline="0" dirty="0" smtClean="0">
                          <a:solidFill>
                            <a:schemeClr val="dk1"/>
                          </a:solidFill>
                          <a:latin typeface="+mn-lt"/>
                          <a:ea typeface="+mn-ea"/>
                          <a:cs typeface="+mn-cs"/>
                        </a:rPr>
                        <a:t>   БИТЕ.</a:t>
                      </a:r>
                      <a:endParaRPr lang="ru-RU" sz="1400" b="1" dirty="0" smtClean="0">
                        <a:latin typeface="Times New Roman" pitchFamily="18" charset="0"/>
                        <a:cs typeface="Times New Roman" pitchFamily="18" charset="0"/>
                      </a:endParaRPr>
                    </a:p>
                    <a:p>
                      <a:pPr algn="l">
                        <a:lnSpc>
                          <a:spcPct val="115000"/>
                        </a:lnSpc>
                        <a:spcAft>
                          <a:spcPts val="0"/>
                        </a:spcAft>
                      </a:pPr>
                      <a:r>
                        <a:rPr lang="ru-RU" sz="1400" dirty="0" smtClean="0">
                          <a:latin typeface="Times New Roman" pitchFamily="18" charset="0"/>
                          <a:cs typeface="Times New Roman" pitchFamily="18" charset="0"/>
                        </a:rPr>
                        <a:t>ПОЭТИЧЕСКАЯ СТРАНИЧКА</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6</a:t>
                      </a:r>
                      <a:endParaRPr lang="ru-RU" sz="1400" dirty="0">
                        <a:solidFill>
                          <a:srgbClr val="31849B"/>
                        </a:solidFill>
                        <a:latin typeface="Calibri"/>
                        <a:ea typeface="Calibri"/>
                        <a:cs typeface="Times New Roman"/>
                      </a:endParaRPr>
                    </a:p>
                  </a:txBody>
                  <a:tcPr marL="57483" marR="57483" marT="0" marB="0" anchor="ctr"/>
                </a:tc>
              </a:tr>
              <a:tr h="1088961">
                <a:tc>
                  <a:txBody>
                    <a:bodyPr/>
                    <a:lstStyle/>
                    <a:p>
                      <a:pPr algn="l">
                        <a:lnSpc>
                          <a:spcPct val="115000"/>
                        </a:lnSpc>
                        <a:spcAft>
                          <a:spcPts val="0"/>
                        </a:spcAft>
                      </a:pPr>
                      <a:endParaRPr lang="ru-RU" sz="1400" b="1" i="0" kern="1200" dirty="0" smtClean="0">
                        <a:solidFill>
                          <a:schemeClr val="dk1"/>
                        </a:solidFill>
                        <a:latin typeface="Times New Roman" pitchFamily="18" charset="0"/>
                        <a:ea typeface="+mn-ea"/>
                        <a:cs typeface="Times New Roman" pitchFamily="18" charset="0"/>
                      </a:endParaRPr>
                    </a:p>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УЗГАН МАТЕРИАЛНЫ ТАТАР ТЕЛЕНДӘ БЕРКЕТҮ БУЕНЧА УМК ГАМӘЛГӘ АШЫРУ БУЕНЧА БЕЗНЕҢ АВТОРЛЫК УЕННАРЫ.</a:t>
                      </a:r>
                    </a:p>
                    <a:p>
                      <a:pPr algn="l">
                        <a:lnSpc>
                          <a:spcPct val="115000"/>
                        </a:lnSpc>
                        <a:spcAft>
                          <a:spcPts val="0"/>
                        </a:spcAft>
                      </a:pPr>
                      <a:r>
                        <a:rPr lang="ru-RU" sz="1400" b="0" i="0" kern="1200" dirty="0" smtClean="0">
                          <a:solidFill>
                            <a:schemeClr val="dk1"/>
                          </a:solidFill>
                          <a:latin typeface="+mn-lt"/>
                          <a:ea typeface="+mn-ea"/>
                          <a:cs typeface="+mn-cs"/>
                        </a:rPr>
                        <a:t>Н</a:t>
                      </a:r>
                      <a:r>
                        <a:rPr lang="ru-RU" sz="1400" dirty="0" smtClean="0">
                          <a:latin typeface="Times New Roman" pitchFamily="18" charset="0"/>
                          <a:cs typeface="Times New Roman" pitchFamily="18" charset="0"/>
                        </a:rPr>
                        <a:t>АШИ </a:t>
                      </a:r>
                      <a:r>
                        <a:rPr lang="ru-RU" sz="1400" dirty="0">
                          <a:latin typeface="Times New Roman" pitchFamily="18" charset="0"/>
                          <a:cs typeface="Times New Roman" pitchFamily="18" charset="0"/>
                        </a:rPr>
                        <a:t>АВТОРСКИЕ ИГРЫ ПО РЕАЛИЗАЦИИ УМК ПО ЗАКРЕПЛЕНИЮ ПРОЙДЕННОГО МАТЕРИАЛА НА ТАТАРСКОМ </a:t>
                      </a:r>
                      <a:r>
                        <a:rPr lang="ru-RU" sz="1400" dirty="0" smtClean="0">
                          <a:latin typeface="Times New Roman" pitchFamily="18" charset="0"/>
                          <a:cs typeface="Times New Roman" pitchFamily="18" charset="0"/>
                        </a:rPr>
                        <a:t>ЯЗЫКЕ</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7</a:t>
                      </a:r>
                      <a:r>
                        <a:rPr lang="tt-RU" sz="1400" baseline="0" dirty="0" smtClean="0">
                          <a:solidFill>
                            <a:schemeClr val="dk1"/>
                          </a:solidFill>
                          <a:latin typeface="+mn-lt"/>
                          <a:ea typeface="+mn-ea"/>
                          <a:cs typeface="+mn-cs"/>
                        </a:rPr>
                        <a:t> – 8 </a:t>
                      </a:r>
                      <a:endParaRPr lang="ru-RU" sz="1400" dirty="0">
                        <a:solidFill>
                          <a:srgbClr val="31849B"/>
                        </a:solidFill>
                        <a:latin typeface="Calibri"/>
                        <a:ea typeface="Calibri"/>
                        <a:cs typeface="Times New Roman"/>
                      </a:endParaRPr>
                    </a:p>
                  </a:txBody>
                  <a:tcPr marL="57483" marR="57483" marT="0" marB="0" anchor="ctr"/>
                </a:tc>
              </a:tr>
              <a:tr h="622326">
                <a:tc>
                  <a:txBody>
                    <a:bodyPr/>
                    <a:lstStyle/>
                    <a:p>
                      <a:pPr algn="l">
                        <a:lnSpc>
                          <a:spcPct val="115000"/>
                        </a:lnSpc>
                        <a:spcAft>
                          <a:spcPts val="0"/>
                        </a:spcAft>
                      </a:pPr>
                      <a:endParaRPr lang="ru-RU" sz="1400" b="1" i="0" kern="1200" dirty="0" smtClean="0">
                        <a:solidFill>
                          <a:schemeClr val="dk1"/>
                        </a:solidFill>
                        <a:latin typeface="Times New Roman" pitchFamily="18" charset="0"/>
                        <a:ea typeface="+mn-ea"/>
                        <a:cs typeface="Times New Roman" pitchFamily="18" charset="0"/>
                      </a:endParaRPr>
                    </a:p>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БАЛАЛАРНЫ КҮҢЕЛЛЕ УЕНГА ЧАКЫРАБЫЗ!!!</a:t>
                      </a:r>
                      <a:endParaRPr lang="ru-RU" sz="1400" b="1" dirty="0" smtClean="0">
                        <a:latin typeface="Times New Roman" pitchFamily="18" charset="0"/>
                        <a:cs typeface="Times New Roman" pitchFamily="18" charset="0"/>
                      </a:endParaRPr>
                    </a:p>
                    <a:p>
                      <a:pPr algn="l">
                        <a:lnSpc>
                          <a:spcPct val="115000"/>
                        </a:lnSpc>
                        <a:spcAft>
                          <a:spcPts val="0"/>
                        </a:spcAft>
                      </a:pPr>
                      <a:r>
                        <a:rPr lang="ru-RU" sz="1400" dirty="0" smtClean="0">
                          <a:latin typeface="Times New Roman" pitchFamily="18" charset="0"/>
                          <a:cs typeface="Times New Roman" pitchFamily="18" charset="0"/>
                        </a:rPr>
                        <a:t>ПРИГЛАШАЕМ </a:t>
                      </a:r>
                      <a:r>
                        <a:rPr lang="ru-RU" sz="1400" dirty="0">
                          <a:latin typeface="Times New Roman" pitchFamily="18" charset="0"/>
                          <a:cs typeface="Times New Roman" pitchFamily="18" charset="0"/>
                        </a:rPr>
                        <a:t>ДЕТВОРУ НА ВЕСЕЛУЮ ИГРУ</a:t>
                      </a:r>
                      <a:r>
                        <a:rPr lang="ru-RU" sz="1400" dirty="0" smtClean="0">
                          <a:latin typeface="Times New Roman" pitchFamily="18" charset="0"/>
                          <a:cs typeface="Times New Roman" pitchFamily="18" charset="0"/>
                        </a:rPr>
                        <a:t>!!!</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9</a:t>
                      </a:r>
                      <a:r>
                        <a:rPr lang="tt-RU" sz="1400" baseline="0" dirty="0" smtClean="0">
                          <a:solidFill>
                            <a:schemeClr val="dk1"/>
                          </a:solidFill>
                          <a:latin typeface="+mn-lt"/>
                          <a:ea typeface="+mn-ea"/>
                          <a:cs typeface="+mn-cs"/>
                        </a:rPr>
                        <a:t> – 10 </a:t>
                      </a:r>
                      <a:endParaRPr lang="ru-RU" sz="1400" dirty="0">
                        <a:solidFill>
                          <a:srgbClr val="31849B"/>
                        </a:solidFill>
                        <a:latin typeface="Calibri"/>
                        <a:ea typeface="Calibri"/>
                        <a:cs typeface="Times New Roman"/>
                      </a:endParaRPr>
                    </a:p>
                  </a:txBody>
                  <a:tcPr marL="57483" marR="57483" marT="0" marB="0" anchor="ctr"/>
                </a:tc>
              </a:tr>
              <a:tr h="988986">
                <a:tc>
                  <a:txBody>
                    <a:bodyPr/>
                    <a:lstStyle/>
                    <a:p>
                      <a:pPr algn="l">
                        <a:lnSpc>
                          <a:spcPct val="115000"/>
                        </a:lnSpc>
                        <a:spcAft>
                          <a:spcPts val="0"/>
                        </a:spcAft>
                      </a:pPr>
                      <a:endParaRPr lang="ru-RU" sz="1400" b="1" i="0" kern="1200" dirty="0" smtClean="0">
                        <a:solidFill>
                          <a:schemeClr val="dk1"/>
                        </a:solidFill>
                        <a:latin typeface="Times New Roman" pitchFamily="18" charset="0"/>
                        <a:ea typeface="+mn-ea"/>
                        <a:cs typeface="Times New Roman" pitchFamily="18" charset="0"/>
                      </a:endParaRPr>
                    </a:p>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ТЫЛСЫМЛЫ КАРАНДАШЛАР «БУЯГЫЗ</a:t>
                      </a:r>
                      <a:r>
                        <a:rPr lang="ru-RU" sz="1400" b="1" i="0" kern="1200" baseline="0" dirty="0" smtClean="0">
                          <a:solidFill>
                            <a:schemeClr val="dk1"/>
                          </a:solidFill>
                          <a:latin typeface="Times New Roman" pitchFamily="18" charset="0"/>
                          <a:ea typeface="+mn-ea"/>
                          <a:cs typeface="Times New Roman" pitchFamily="18" charset="0"/>
                        </a:rPr>
                        <a:t>  </a:t>
                      </a:r>
                      <a:r>
                        <a:rPr lang="ru-RU" sz="1400" b="1" i="0" kern="1200" dirty="0" smtClean="0">
                          <a:solidFill>
                            <a:schemeClr val="dk1"/>
                          </a:solidFill>
                          <a:latin typeface="Times New Roman" pitchFamily="18" charset="0"/>
                          <a:ea typeface="+mn-ea"/>
                          <a:cs typeface="Times New Roman" pitchFamily="18" charset="0"/>
                        </a:rPr>
                        <a:t> ҺӘМ ТАТАР ТЕЛЕНДӘ АТАГЫЗ»</a:t>
                      </a:r>
                    </a:p>
                    <a:p>
                      <a:pPr algn="l">
                        <a:lnSpc>
                          <a:spcPct val="115000"/>
                        </a:lnSpc>
                        <a:spcAft>
                          <a:spcPts val="0"/>
                        </a:spcAft>
                      </a:pPr>
                      <a:r>
                        <a:rPr lang="ru-RU" sz="1400" b="0" i="0" kern="1200" dirty="0" smtClean="0">
                          <a:solidFill>
                            <a:schemeClr val="dk1"/>
                          </a:solidFill>
                          <a:latin typeface="+mn-lt"/>
                          <a:ea typeface="+mn-ea"/>
                          <a:cs typeface="+mn-cs"/>
                        </a:rPr>
                        <a:t>В</a:t>
                      </a:r>
                      <a:r>
                        <a:rPr lang="ru-RU" sz="1400" dirty="0" smtClean="0">
                          <a:latin typeface="Times New Roman" pitchFamily="18" charset="0"/>
                          <a:cs typeface="Times New Roman" pitchFamily="18" charset="0"/>
                        </a:rPr>
                        <a:t>ОЛШЕБНЫЕ КАРАНДАШИ «РАСКРАСЬ </a:t>
                      </a:r>
                      <a:r>
                        <a:rPr lang="ru-RU" sz="1400" dirty="0">
                          <a:latin typeface="Times New Roman" pitchFamily="18" charset="0"/>
                          <a:cs typeface="Times New Roman" pitchFamily="18" charset="0"/>
                        </a:rPr>
                        <a:t>И НАЗОВИ НА ТАТАРСКОМ ЯЗЫКЕ</a:t>
                      </a:r>
                      <a:r>
                        <a:rPr lang="ru-RU" sz="1400" dirty="0" smtClean="0">
                          <a:latin typeface="Times New Roman" pitchFamily="18" charset="0"/>
                          <a:cs typeface="Times New Roman" pitchFamily="18" charset="0"/>
                        </a:rPr>
                        <a:t>»</a:t>
                      </a:r>
                    </a:p>
                  </a:txBody>
                  <a:tcPr marL="57483" marR="57483" marT="0" marB="0" anchor="ctr"/>
                </a:tc>
                <a:tc>
                  <a:txBody>
                    <a:bodyPr/>
                    <a:lstStyle/>
                    <a:p>
                      <a:pPr algn="l">
                        <a:lnSpc>
                          <a:spcPct val="115000"/>
                        </a:lnSpc>
                        <a:spcAft>
                          <a:spcPts val="0"/>
                        </a:spcAft>
                      </a:pPr>
                      <a:r>
                        <a:rPr lang="ru-RU" sz="1400" smtClean="0"/>
                        <a:t>11</a:t>
                      </a:r>
                      <a:endParaRPr lang="ru-RU" sz="1400" dirty="0">
                        <a:solidFill>
                          <a:srgbClr val="31849B"/>
                        </a:solidFill>
                        <a:latin typeface="Calibri"/>
                        <a:ea typeface="Calibri"/>
                        <a:cs typeface="Times New Roman"/>
                      </a:endParaRPr>
                    </a:p>
                  </a:txBody>
                  <a:tcPr marL="57483" marR="57483" marT="0" marB="0" anchor="ctr"/>
                </a:tc>
              </a:tr>
            </a:tbl>
          </a:graphicData>
        </a:graphic>
      </p:graphicFrame>
      <p:sp>
        <p:nvSpPr>
          <p:cNvPr id="17" name="Прямоугольник 16"/>
          <p:cNvSpPr/>
          <p:nvPr/>
        </p:nvSpPr>
        <p:spPr>
          <a:xfrm>
            <a:off x="666254" y="1620094"/>
            <a:ext cx="5572164" cy="1569660"/>
          </a:xfrm>
          <a:prstGeom prst="rect">
            <a:avLst/>
          </a:prstGeom>
        </p:spPr>
        <p:txBody>
          <a:bodyPr wrap="square">
            <a:spAutoFit/>
          </a:bodyPr>
          <a:lstStyle/>
          <a:p>
            <a:r>
              <a:rPr lang="ru-RU" sz="1400" b="1" dirty="0" err="1" smtClean="0">
                <a:latin typeface="Times New Roman" pitchFamily="18" charset="0"/>
                <a:cs typeface="Times New Roman" pitchFamily="18" charset="0"/>
              </a:rPr>
              <a:t>Билингваль</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бакчасы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бу</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нәрсә?</a:t>
            </a:r>
            <a:r>
              <a:rPr lang="ru-RU" sz="1400" b="1" dirty="0" smtClean="0">
                <a:latin typeface="Times New Roman" pitchFamily="18" charset="0"/>
                <a:cs typeface="Times New Roman" pitchFamily="18" charset="0"/>
              </a:rPr>
              <a:t>  УМК </a:t>
            </a:r>
            <a:r>
              <a:rPr lang="ru-RU" sz="1400" b="1" dirty="0" err="1" smtClean="0">
                <a:latin typeface="Times New Roman" pitchFamily="18" charset="0"/>
                <a:cs typeface="Times New Roman" pitchFamily="18" charset="0"/>
              </a:rPr>
              <a:t>кысаларында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коммуникатив</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сөйләмне үстерү</a:t>
            </a:r>
            <a:r>
              <a:rPr lang="ru-RU" sz="1400" b="1" dirty="0" smtClean="0">
                <a:latin typeface="Times New Roman" pitchFamily="18" charset="0"/>
                <a:cs typeface="Times New Roman" pitchFamily="18" charset="0"/>
              </a:rPr>
              <a:t>.(</a:t>
            </a:r>
            <a:r>
              <a:rPr lang="ru-RU" sz="1400" b="1" dirty="0" err="1" smtClean="0">
                <a:latin typeface="Times New Roman" pitchFamily="18" charset="0"/>
                <a:cs typeface="Times New Roman" pitchFamily="18" charset="0"/>
              </a:rPr>
              <a:t>Уку-методик</a:t>
            </a:r>
            <a:r>
              <a:rPr lang="ru-RU" sz="1400" b="1" dirty="0" smtClean="0">
                <a:latin typeface="Times New Roman" pitchFamily="18" charset="0"/>
                <a:cs typeface="Times New Roman" pitchFamily="18" charset="0"/>
              </a:rPr>
              <a:t> комплекты</a:t>
            </a:r>
          </a:p>
          <a:p>
            <a:endParaRPr lang="ru-RU" sz="1400" b="1" dirty="0" smtClean="0">
              <a:latin typeface="Times New Roman" pitchFamily="18" charset="0"/>
              <a:cs typeface="Times New Roman" pitchFamily="18" charset="0"/>
            </a:endParaRPr>
          </a:p>
          <a:p>
            <a:r>
              <a:rPr lang="ru-RU" sz="1400" dirty="0" err="1" smtClean="0">
                <a:latin typeface="Times New Roman" pitchFamily="18" charset="0"/>
                <a:cs typeface="Times New Roman" pitchFamily="18" charset="0"/>
              </a:rPr>
              <a:t>Билингвальный</a:t>
            </a:r>
            <a:r>
              <a:rPr lang="ru-RU" sz="1400" dirty="0" smtClean="0">
                <a:latin typeface="Times New Roman" pitchFamily="18" charset="0"/>
                <a:cs typeface="Times New Roman" pitchFamily="18" charset="0"/>
              </a:rPr>
              <a:t> детский сад: что это такое?  Развитие коммуникативной речи в рамках УМК.(</a:t>
            </a:r>
            <a:r>
              <a:rPr lang="ru-RU" sz="1400" dirty="0" err="1" smtClean="0">
                <a:latin typeface="Times New Roman" pitchFamily="18" charset="0"/>
                <a:cs typeface="Times New Roman" pitchFamily="18" charset="0"/>
              </a:rPr>
              <a:t>Учебно</a:t>
            </a:r>
            <a:r>
              <a:rPr lang="ru-RU" sz="1400" dirty="0" smtClean="0">
                <a:latin typeface="Times New Roman" pitchFamily="18" charset="0"/>
                <a:cs typeface="Times New Roman" pitchFamily="18" charset="0"/>
              </a:rPr>
              <a:t> – методический  комплект)</a:t>
            </a:r>
            <a:endParaRPr lang="ru-RU" sz="1400" b="1" dirty="0" smtClean="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p:txBody>
      </p:sp>
      <p:sp>
        <p:nvSpPr>
          <p:cNvPr id="10243" name="Rectangle 3"/>
          <p:cNvSpPr>
            <a:spLocks noChangeArrowheads="1"/>
          </p:cNvSpPr>
          <p:nvPr/>
        </p:nvSpPr>
        <p:spPr bwMode="auto">
          <a:xfrm>
            <a:off x="0" y="0"/>
            <a:ext cx="7669213" cy="0"/>
          </a:xfrm>
          <a:prstGeom prst="rect">
            <a:avLst/>
          </a:prstGeom>
          <a:solidFill>
            <a:srgbClr val="FFFFFF"/>
          </a:solidFill>
          <a:ln w="9525">
            <a:noFill/>
            <a:miter lim="800000"/>
            <a:headEnd/>
            <a:tailEnd/>
          </a:ln>
          <a:effectLst/>
        </p:spPr>
        <p:txBody>
          <a:bodyPr vert="horz" wrap="none" lIns="-57132" tIns="-136482" rIns="-11109" bIns="-2697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smtClean="0">
                <a:ln>
                  <a:noFill/>
                </a:ln>
                <a:solidFill>
                  <a:srgbClr val="333333"/>
                </a:solidFill>
                <a:effectLst/>
                <a:latin typeface="Arial" pitchFamily="34" charset="0"/>
                <a:cs typeface="Arial" pitchFamily="34" charset="0"/>
              </a:rPr>
              <a:t>2</a:t>
            </a:r>
            <a:endParaRPr kumimoji="0" lang="ru-RU" sz="1300" b="0" i="0" u="none" strike="noStrike" cap="none" normalizeH="0" baseline="0" smtClean="0">
              <a:ln>
                <a:noFill/>
              </a:ln>
              <a:solidFill>
                <a:srgbClr val="551A8B"/>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244" name="Rectangle 4"/>
          <p:cNvSpPr>
            <a:spLocks noChangeArrowheads="1"/>
          </p:cNvSpPr>
          <p:nvPr/>
        </p:nvSpPr>
        <p:spPr bwMode="auto">
          <a:xfrm>
            <a:off x="0" y="0"/>
            <a:ext cx="7669213" cy="0"/>
          </a:xfrm>
          <a:prstGeom prst="rect">
            <a:avLst/>
          </a:prstGeom>
          <a:solidFill>
            <a:srgbClr val="FFFFFF"/>
          </a:solidFill>
          <a:ln w="9525">
            <a:noFill/>
            <a:miter lim="800000"/>
            <a:headEnd/>
            <a:tailEnd/>
          </a:ln>
          <a:effec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900" b="1" i="0" u="none" strike="noStrike" cap="none" normalizeH="0" baseline="0" smtClean="0">
              <a:ln>
                <a:noFill/>
              </a:ln>
              <a:solidFill>
                <a:srgbClr val="551A8B"/>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smtClean="0">
                <a:ln>
                  <a:noFill/>
                </a:ln>
                <a:solidFill>
                  <a:srgbClr val="333333"/>
                </a:solidFill>
                <a:effectLst/>
                <a:latin typeface="Arial" pitchFamily="34" charset="0"/>
                <a:cs typeface="Arial" pitchFamily="34" charset="0"/>
              </a:rPr>
              <a:t/>
            </a:r>
            <a:br>
              <a:rPr kumimoji="0" lang="ru-RU" sz="1300" b="0" i="0" u="none" strike="noStrike" cap="none" normalizeH="0" baseline="0" smtClean="0">
                <a:ln>
                  <a:noFill/>
                </a:ln>
                <a:solidFill>
                  <a:srgbClr val="333333"/>
                </a:solidFill>
                <a:effectLst/>
                <a:latin typeface="Arial" pitchFamily="34" charset="0"/>
                <a:cs typeface="Arial" pitchFamily="34" charset="0"/>
              </a:rPr>
            </a:br>
            <a:endParaRPr kumimoji="0" lang="ru-RU" sz="1300" b="0" i="0" u="none" strike="noStrike" cap="none" normalizeH="0" baseline="0" smtClean="0">
              <a:ln>
                <a:noFill/>
              </a:ln>
              <a:solidFill>
                <a:srgbClr val="33333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Рисунок 18"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820894"/>
            <a:ext cx="6120679" cy="162009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892902"/>
            <a:ext cx="6120679" cy="1548086"/>
          </a:xfrm>
          <a:prstGeom prst="rect">
            <a:avLst/>
          </a:prstGeom>
          <a:noFill/>
          <a:ln w="9525">
            <a:noFill/>
            <a:miter lim="800000"/>
            <a:headEnd/>
            <a:tailEnd/>
          </a:ln>
        </p:spPr>
      </p:pic>
      <p:sp>
        <p:nvSpPr>
          <p:cNvPr id="11" name="Прямоугольник 10"/>
          <p:cNvSpPr/>
          <p:nvPr/>
        </p:nvSpPr>
        <p:spPr>
          <a:xfrm>
            <a:off x="334144" y="0"/>
            <a:ext cx="7000924" cy="276999"/>
          </a:xfrm>
          <a:prstGeom prst="rect">
            <a:avLst/>
          </a:prstGeom>
        </p:spPr>
        <p:txBody>
          <a:bodyPr wrap="square">
            <a:spAutoFit/>
          </a:bodyPr>
          <a:lstStyle/>
          <a:p>
            <a:r>
              <a:rPr lang="ru-RU" sz="1200" dirty="0" smtClean="0"/>
              <a:t>.</a:t>
            </a:r>
            <a:endParaRPr lang="ru-RU" sz="1200" dirty="0"/>
          </a:p>
        </p:txBody>
      </p:sp>
      <p:sp>
        <p:nvSpPr>
          <p:cNvPr id="24577" name="Rectangle 1"/>
          <p:cNvSpPr>
            <a:spLocks noChangeArrowheads="1"/>
          </p:cNvSpPr>
          <p:nvPr/>
        </p:nvSpPr>
        <p:spPr bwMode="auto">
          <a:xfrm>
            <a:off x="450230" y="-252114"/>
            <a:ext cx="7000923" cy="92740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ctr"/>
            <a:endPar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defTabSz="914400" fontAlgn="base">
              <a:spcBef>
                <a:spcPct val="0"/>
              </a:spcBef>
              <a:spcAft>
                <a:spcPct val="0"/>
              </a:spcAft>
            </a:pPr>
            <a:endParaRPr lang="ru-RU" sz="14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Исәнмесез, хөрмәтле ата-аналар</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килеп</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туган</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хәлне аңлау өчен, </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без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иң элек</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билингваль</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бакчасы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нәрсә икәнен һәм аның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ни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өчен кирәклеген үзебез аңларга тиеш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Билингвализм-ул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аралашу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Аралашу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ике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дәүләт телендә.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Шуңа күрә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без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дәүләт куйган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бурычларны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хәл итү өчен бөтен көчебезне куярга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тиеш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мәктәпкәчә яшьтәге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икенче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телне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ни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өчен белергә кирәклеген аңламый</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Олыларның максаты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аңлашылмый.</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Мотивация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мәктәпкәчә яшьтәге балаларны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монда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хәзер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принцибы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буенча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гамәлдә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ягъни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бала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ерак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максатлар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белән бирелми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бары тик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үзенә кызык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булуын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гына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истә калдыра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Шуңа күрә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рус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телле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татар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теленә өйрәтү һәркем өчен кызыклы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мавыктыргыч</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кызыклы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булырга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тиеш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шул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вакытта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бала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бик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җиңел куллана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уен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ситуациясендә яхшы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партнер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булырга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тиеш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Коммуникатив</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сүзне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диалог)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урта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төркемнән камилләштерә башларга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кирәк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Татарча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сөйләшәбез" программасында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барлык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темалар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буенча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үрнәкләр бирелде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Ел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ахырында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өлкән төркем балалары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ышанычлы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тәрбияче сүзләреннән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башка,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үзара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диалог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бара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белергә тиешләр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Хәлләр ничек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Нинди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Ни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Нәрсә кирәк?теләсә кайсы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темага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(яшелчә, җиһаз, кием-салым</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уенчыклар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сюжет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"Командир"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оештырырга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Мәктәпкә әзерлек төркемендә 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Хәлләр ничек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Нинди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Ни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Нәрсә кирәк?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Син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кем? Кем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булыр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нәрсә?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Ничщ</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яшь</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Нишли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Нишлисең?</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Кая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барасың</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мөстәкыйль рәвештә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кибет</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"Командир",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дуслар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белән сыйлаячакбыз</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сюжетлы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уеннарын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оештырырга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билетларны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сатып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танышырга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телефон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аша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сөйләшергә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бакчасында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татар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укыту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тәрбиячесе балаларда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табигый</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ситуацияләрдә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ягъни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практикада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Таныш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сүзләр куллану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аралашу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ихтыяҗы тудыра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торган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ысулларны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алымнарны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куллана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шартлар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тудырып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балаларның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диалог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бару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сәләтен ныгыталар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камилләштерәләр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ягъни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бердәм сөйләм киңлеге тудыралар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аларда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татар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телендә аралашу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уңайлы булыр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иде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Баланың үз партнерлары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татар теле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тәрбиячесе генә түгел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барлык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педагоглар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ата-аналар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була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ала,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чөнки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УМК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бакчасы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педагоглары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ата-аналар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белән бергәләп эшләүне күздә тота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Бурычлар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УМК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уңышлы гамәлгә ашыру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өчен педагогларга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көн дәвамында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режим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моментларында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беркетергә кирәк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лексик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материалны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истә калдырырга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ярдәм итү;</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татарча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сөйләшергә һәм тыңларга өйрәтергә:</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аралашу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күнекмәләрен камилләштерү, 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сөйләменең чын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мотивациясе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аңа булган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ихтыяҗ өчен оптималь</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шартлар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тудыру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төрле уен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ситуацияләре, 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үзләренең үтенечләрен, теләкләрен, нәрсә дә булса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кирәклеген белдерсен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өчен, уеннар-драматизация</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инсценировкалар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сюжетлы-рольле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уеннар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дидактик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уеннар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уздыру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ru-RU" sz="1200" dirty="0" smtClean="0">
                <a:latin typeface="Times New Roman" pitchFamily="18" charset="0"/>
                <a:cs typeface="Times New Roman" pitchFamily="18" charset="0"/>
              </a:rPr>
              <a:t>,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татар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өйрәнү теләге тәрбияләргә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дәфтәрләрдә даими</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эш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Ата-аналарны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тәрбиячеләрне кызыксындыру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өчен, аның формаларын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төрләндереп, системалы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эш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кирәк:</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эш</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дәфтәрләре бирергә өйгә бергә эшләү өчен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ата-аналар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өй эшләрен тәкъдим итәргә.</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Мәсәлән, кыска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диалоглар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оештырырга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күңел ачу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материаллары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кулланып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УМК.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Мәсәлән, курчак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театрлары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Сез</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үзегез беләсез, хәзерге вакытта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балаларда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татар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өйрәнү белән кызыксыну</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артты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истә калуның продуктлылыгы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артты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ә </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мультимедиа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мәгълүмат тапшыруның уен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формасы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эмоциональ</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киеренкелекне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киметте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һәм балаларга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белем</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бирүдә ышаныч</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уятты</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Без рус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телле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балаларның аралашуын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татарчага</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тәрҗемә итүне максат</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итеп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куймыйбыз</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әмма тиздән барлык</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да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ике</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дәүләт телендә иркен</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аралашырлар</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дип</a:t>
            </a: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өметләнәсе </a:t>
            </a:r>
            <a:r>
              <a:rPr kumimoji="0" lang="ru-RU" sz="14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килә</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666254" y="0"/>
            <a:ext cx="6408712" cy="523220"/>
          </a:xfrm>
          <a:prstGeom prst="rect">
            <a:avLst/>
          </a:prstGeom>
        </p:spPr>
        <p:txBody>
          <a:bodyPr wrap="square">
            <a:spAutoFit/>
          </a:bodyPr>
          <a:lstStyle/>
          <a:p>
            <a:r>
              <a:rPr lang="ru-RU" sz="1400" b="1" dirty="0" err="1" smtClean="0">
                <a:solidFill>
                  <a:srgbClr val="FF0000"/>
                </a:solidFill>
                <a:latin typeface="Times New Roman" pitchFamily="18" charset="0"/>
                <a:cs typeface="Times New Roman" pitchFamily="18" charset="0"/>
              </a:rPr>
              <a:t>Билингваль</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балалар</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бакчасы</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бу</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нәрсә?</a:t>
            </a:r>
            <a:r>
              <a:rPr lang="ru-RU" sz="1400" b="1" dirty="0" smtClean="0">
                <a:solidFill>
                  <a:srgbClr val="FF0000"/>
                </a:solidFill>
                <a:latin typeface="Times New Roman" pitchFamily="18" charset="0"/>
                <a:cs typeface="Times New Roman" pitchFamily="18" charset="0"/>
              </a:rPr>
              <a:t>  УМК </a:t>
            </a:r>
            <a:r>
              <a:rPr lang="ru-RU" sz="1400" b="1" dirty="0" err="1" smtClean="0">
                <a:solidFill>
                  <a:srgbClr val="FF0000"/>
                </a:solidFill>
                <a:latin typeface="Times New Roman" pitchFamily="18" charset="0"/>
                <a:cs typeface="Times New Roman" pitchFamily="18" charset="0"/>
              </a:rPr>
              <a:t>кысаларында</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коммуникатив</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сөйләмне үстерү</a:t>
            </a:r>
            <a:r>
              <a:rPr lang="ru-RU" sz="1400" b="1" dirty="0" smtClean="0">
                <a:solidFill>
                  <a:srgbClr val="FF0000"/>
                </a:solidFill>
                <a:latin typeface="Times New Roman" pitchFamily="18" charset="0"/>
                <a:cs typeface="Times New Roman" pitchFamily="18" charset="0"/>
              </a:rPr>
              <a:t>.(</a:t>
            </a:r>
            <a:r>
              <a:rPr lang="ru-RU" sz="1400" b="1" dirty="0" err="1" smtClean="0">
                <a:solidFill>
                  <a:srgbClr val="FF0000"/>
                </a:solidFill>
                <a:latin typeface="Times New Roman" pitchFamily="18" charset="0"/>
                <a:cs typeface="Times New Roman" pitchFamily="18" charset="0"/>
              </a:rPr>
              <a:t>Уку-методик</a:t>
            </a:r>
            <a:r>
              <a:rPr lang="ru-RU" sz="1400" b="1" dirty="0" smtClean="0">
                <a:solidFill>
                  <a:srgbClr val="FF0000"/>
                </a:solidFill>
                <a:latin typeface="Times New Roman" pitchFamily="18" charset="0"/>
                <a:cs typeface="Times New Roman" pitchFamily="18" charset="0"/>
              </a:rPr>
              <a:t> комплекты)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40000" contrast="-10000"/>
          </a:blip>
          <a:srcRect l="1737" t="5874" r="4138" b="24773"/>
          <a:stretch>
            <a:fillRect/>
          </a:stretch>
        </p:blipFill>
        <p:spPr bwMode="auto">
          <a:xfrm>
            <a:off x="738263" y="8748886"/>
            <a:ext cx="6120679" cy="1692102"/>
          </a:xfrm>
          <a:prstGeom prst="rect">
            <a:avLst/>
          </a:prstGeom>
          <a:noFill/>
          <a:ln w="9525">
            <a:noFill/>
            <a:miter lim="800000"/>
            <a:headEnd/>
            <a:tailEnd/>
          </a:ln>
        </p:spPr>
      </p:pic>
      <p:sp>
        <p:nvSpPr>
          <p:cNvPr id="11" name="Прямоугольник 10"/>
          <p:cNvSpPr/>
          <p:nvPr/>
        </p:nvSpPr>
        <p:spPr>
          <a:xfrm>
            <a:off x="334144" y="0"/>
            <a:ext cx="7000924" cy="276999"/>
          </a:xfrm>
          <a:prstGeom prst="rect">
            <a:avLst/>
          </a:prstGeom>
        </p:spPr>
        <p:txBody>
          <a:bodyPr wrap="square">
            <a:spAutoFit/>
          </a:bodyPr>
          <a:lstStyle/>
          <a:p>
            <a:r>
              <a:rPr lang="ru-RU" sz="1200" dirty="0" smtClean="0"/>
              <a:t>.</a:t>
            </a:r>
            <a:endParaRPr lang="ru-RU" sz="1200" dirty="0"/>
          </a:p>
        </p:txBody>
      </p:sp>
      <p:sp>
        <p:nvSpPr>
          <p:cNvPr id="7" name="Прямоугольник 6"/>
          <p:cNvSpPr/>
          <p:nvPr/>
        </p:nvSpPr>
        <p:spPr>
          <a:xfrm>
            <a:off x="162198" y="467966"/>
            <a:ext cx="7272808" cy="8925520"/>
          </a:xfrm>
          <a:prstGeom prst="rect">
            <a:avLst/>
          </a:prstGeom>
        </p:spPr>
        <p:txBody>
          <a:bodyPr wrap="square">
            <a:spAutoFit/>
          </a:bodyPr>
          <a:lstStyle/>
          <a:p>
            <a:r>
              <a:rPr lang="ru-RU" sz="1400" dirty="0" smtClean="0">
                <a:latin typeface="Times New Roman" pitchFamily="18" charset="0"/>
                <a:cs typeface="Times New Roman" pitchFamily="18" charset="0"/>
              </a:rPr>
              <a:t>Здравствуйте, уважаемые родители, чтобы понять сложившуюся ситуацию, мы сами должны сначала понять, что такое </a:t>
            </a:r>
            <a:r>
              <a:rPr lang="ru-RU" sz="1400" dirty="0" err="1" smtClean="0">
                <a:latin typeface="Times New Roman" pitchFamily="18" charset="0"/>
                <a:cs typeface="Times New Roman" pitchFamily="18" charset="0"/>
              </a:rPr>
              <a:t>билингвальный</a:t>
            </a:r>
            <a:r>
              <a:rPr lang="ru-RU" sz="1400" dirty="0" smtClean="0">
                <a:latin typeface="Times New Roman" pitchFamily="18" charset="0"/>
                <a:cs typeface="Times New Roman" pitchFamily="18" charset="0"/>
              </a:rPr>
              <a:t> детский сад и зачем он нужен? </a:t>
            </a:r>
            <a:r>
              <a:rPr lang="ru-RU" sz="1400" dirty="0" err="1" smtClean="0">
                <a:latin typeface="Times New Roman" pitchFamily="18" charset="0"/>
                <a:cs typeface="Times New Roman" pitchFamily="18" charset="0"/>
              </a:rPr>
              <a:t>Билингвализм</a:t>
            </a:r>
            <a:r>
              <a:rPr lang="ru-RU" sz="1400" dirty="0" smtClean="0">
                <a:latin typeface="Times New Roman" pitchFamily="18" charset="0"/>
                <a:cs typeface="Times New Roman" pitchFamily="18" charset="0"/>
              </a:rPr>
              <a:t>- это общение. Общение на двух государственных языках. Поэтому мы должны приложить все усилия для решения поставленных государством задач.</a:t>
            </a:r>
          </a:p>
          <a:p>
            <a:r>
              <a:rPr lang="ru-RU" sz="1400" dirty="0" smtClean="0">
                <a:latin typeface="Times New Roman" pitchFamily="18" charset="0"/>
                <a:cs typeface="Times New Roman" pitchFamily="18" charset="0"/>
              </a:rPr>
              <a:t>А дошкольник не понимает, почему нужно знать второй язык. Цель взрослых непонятна. Мотивация действует на дошкольников по принципу «здесь и сейчас», то есть ребенок не дается с дальними целями. Он запомнился только тем, что ему было интересно . Поэтому обучение русскоязычных детей татарскому языку должно быть интересным, увлекательным и интересным, в то же время ребенок должен легко его использовать и быть хорошим партнером в игровой ситуации .  Коммуникативное слово (этот диалог) нужно совершенствовать из средней группы. В программе" разговариваем по-татарски " были представлены образцы по всем темам . В конце года дети старшей группы должны уметь уверенно, без слов воспитателя, вести диалог. Какой? Что? Что нужно ? организовывать сюжетную игру на любую тему (овощи, мебель, одежда, игрушки), игру "Командир".В подготовительной группе дети " как дела? Какой? Что? Что нужно? Ты кто? Кто будет? Что это? Сколько лет? Что? Что ты делаешь? Куда идешь??"самостоятельно организовывать сюжетные игры" магазин"," Командир"," угостим друзей", покупать билеты, знакомиться, разговаривать по телефону . В детском саду воспитатель татарского языка использует методы и приемы, которые создают у детей потребность в общении и использовании знакомых слов в играх, в естественных ситуациях, то есть на практике. создавая условия, они укрепляют и совершенствуют у детей способность к диалогу, то есть создают единое речевое пространство, в котором детям было бы комфортно общаться на татарском языке .  Партнерами ребенка могут стать не только дети и воспитатели татарского языка, но и все педагоги и родители, поскольку УМК предполагает совместную работу с педагогами детских садов, родителями.</a:t>
            </a:r>
          </a:p>
          <a:p>
            <a:r>
              <a:rPr lang="ru-RU" sz="1400" dirty="0" smtClean="0">
                <a:latin typeface="Times New Roman" pitchFamily="18" charset="0"/>
                <a:cs typeface="Times New Roman" pitchFamily="18" charset="0"/>
              </a:rPr>
              <a:t>Задачи: для успешной реализации УМК педагогам необходимо в течение дня фиксировать в режимных моментах:- помощь детям запомнить лексический материал ;- учить говорить и слушать по-татарски:- совершенствовать навыки общения, создавать оптимальные условия для истинной мотивации и потребности в детской речи: различные игровые ситуации, игры- драматизация, инсценировка, сюжетно-ролевые игры, дидактические игры, чтобы дети знали свои просьбы, желания и что-то еще. воспитывать желание изучать татарский язык; вести постоянную работу в тетрадях . Для того чтобы заинтересовать родителей, воспитателей, нужно проводить системную работу, разнообразить их формы:- выдавать рабочие тетради на дом вместе с родителями и детьми;;- предлагать домашние работы. Например, короткие диалоги и др.- организовать УМК с использованием развлекательных материалов. Например, театры кукол и др.Вы сами знаете, что в настоящее время у детей возрос интерес к изучению татарского языка, повысилась продуктивность запоминания, а игровая форма мультимедиа и передачи информации снизила эмоциональное напряжение и вселила уверенность в обучении детей . Мы не ставим перед собой цель перевести русскоязычные дети на татарский язык, но надеемся, что скоро все дети будут свободно общаться на двух государственных языках</a:t>
            </a:r>
            <a:endParaRPr lang="ru-RU" sz="1400" dirty="0">
              <a:latin typeface="Times New Roman" pitchFamily="18" charset="0"/>
              <a:cs typeface="Times New Roman" pitchFamily="18" charset="0"/>
            </a:endParaRPr>
          </a:p>
        </p:txBody>
      </p:sp>
      <p:sp>
        <p:nvSpPr>
          <p:cNvPr id="8" name="Прямоугольник 7"/>
          <p:cNvSpPr/>
          <p:nvPr/>
        </p:nvSpPr>
        <p:spPr>
          <a:xfrm>
            <a:off x="522238" y="0"/>
            <a:ext cx="6336704" cy="738664"/>
          </a:xfrm>
          <a:prstGeom prst="rect">
            <a:avLst/>
          </a:prstGeom>
        </p:spPr>
        <p:txBody>
          <a:bodyPr wrap="square">
            <a:spAutoFit/>
          </a:bodyPr>
          <a:lstStyle/>
          <a:p>
            <a:r>
              <a:rPr lang="ru-RU" sz="1400" b="1" dirty="0" err="1" smtClean="0">
                <a:solidFill>
                  <a:srgbClr val="FF0000"/>
                </a:solidFill>
                <a:latin typeface="Times New Roman" pitchFamily="18" charset="0"/>
                <a:cs typeface="Times New Roman" pitchFamily="18" charset="0"/>
              </a:rPr>
              <a:t>Билингвальный</a:t>
            </a:r>
            <a:r>
              <a:rPr lang="ru-RU" sz="1400" b="1" dirty="0" smtClean="0">
                <a:solidFill>
                  <a:srgbClr val="FF0000"/>
                </a:solidFill>
                <a:latin typeface="Times New Roman" pitchFamily="18" charset="0"/>
                <a:cs typeface="Times New Roman" pitchFamily="18" charset="0"/>
              </a:rPr>
              <a:t> детский сад: что это?  Развитие коммуникативной речи в рамках УМК.(Учебно-методический комплект)</a:t>
            </a:r>
          </a:p>
          <a:p>
            <a:endParaRPr lang="ru-RU" sz="1400" b="1" dirty="0">
              <a:solidFill>
                <a:srgbClr val="FF000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IMG-20230410-WA0044_edit_581401240927430.jpg"/>
          <p:cNvPicPr>
            <a:picLocks noChangeAspect="1"/>
          </p:cNvPicPr>
          <p:nvPr/>
        </p:nvPicPr>
        <p:blipFill>
          <a:blip r:embed="rId2" cstate="print"/>
          <a:srcRect r="8140"/>
          <a:stretch>
            <a:fillRect/>
          </a:stretch>
        </p:blipFill>
        <p:spPr>
          <a:xfrm>
            <a:off x="810270" y="4859543"/>
            <a:ext cx="6336704" cy="5113479"/>
          </a:xfrm>
          <a:prstGeom prst="rect">
            <a:avLst/>
          </a:prstGeom>
          <a:ln>
            <a:noFill/>
          </a:ln>
          <a:effectLst>
            <a:softEdge rad="112500"/>
          </a:effectLst>
        </p:spPr>
      </p:pic>
      <p:sp>
        <p:nvSpPr>
          <p:cNvPr id="9217" name="Rectangle 1"/>
          <p:cNvSpPr>
            <a:spLocks noChangeArrowheads="1"/>
          </p:cNvSpPr>
          <p:nvPr/>
        </p:nvSpPr>
        <p:spPr bwMode="auto">
          <a:xfrm>
            <a:off x="738262" y="2792547"/>
            <a:ext cx="6624736" cy="175432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 каждого народа есть свои традиции и обычаи, праздники ,уходящие корнями в далекое прошлое И у татарского народа одним из древних праздников является праздник Урожая –«</a:t>
            </a:r>
            <a:r>
              <a:rPr kumimoji="0" lang="ru-RU" sz="12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Сюмбеля</a:t>
            </a: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2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Сюмбеля</a:t>
            </a: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отмечают в день осеннего противостояния., это 22- 23 сентября. Издревле считалось, что </a:t>
            </a:r>
            <a:r>
              <a:rPr kumimoji="0" lang="ru-RU" sz="12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Сюмбеля</a:t>
            </a: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это светловолосая девушка в национальном костюме, символ осени и золотых колосьев.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это время урожай убран, осенняя посевная уже закончена. Это татарский народный праздник труда. Он имеет очень древние корни, еще давние предки праздновали его, радуясь, что закончились все полевые работы. В праздник </a:t>
            </a:r>
            <a:r>
              <a:rPr kumimoji="0" lang="ru-RU" sz="12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Сембеле</a:t>
            </a:r>
            <a:r>
              <a:rPr kumimoji="0" lang="ru-RU" sz="1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люди отдыхали после длительных сложных работ на полях. </a:t>
            </a:r>
            <a:endParaRPr kumimoji="0" lang="ru-RU" sz="12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Прямоугольник 8"/>
          <p:cNvSpPr/>
          <p:nvPr/>
        </p:nvSpPr>
        <p:spPr>
          <a:xfrm>
            <a:off x="738262" y="900014"/>
            <a:ext cx="6624737"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1200" dirty="0" err="1" smtClean="0">
                <a:latin typeface="Times New Roman" pitchFamily="18" charset="0"/>
                <a:cs typeface="Times New Roman" pitchFamily="18" charset="0"/>
              </a:rPr>
              <a:t>Һәр  халыкның  үз  гореф-гадәтләре,  йолалары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бәйрәмнәре әтамырлары  белән   борынгы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көннәргә  барып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тоташа</a:t>
            </a:r>
            <a:r>
              <a:rPr lang="ru-RU" sz="1200" dirty="0" smtClean="0">
                <a:latin typeface="Times New Roman" pitchFamily="18" charset="0"/>
                <a:cs typeface="Times New Roman" pitchFamily="18" charset="0"/>
              </a:rPr>
              <a:t>. Татар </a:t>
            </a:r>
            <a:r>
              <a:rPr lang="ru-RU" sz="1200" dirty="0" err="1" smtClean="0">
                <a:latin typeface="Times New Roman" pitchFamily="18" charset="0"/>
                <a:cs typeface="Times New Roman" pitchFamily="18" charset="0"/>
              </a:rPr>
              <a:t>халкының   </a:t>
            </a:r>
            <a:r>
              <a:rPr lang="ru-RU" sz="1200" dirty="0" smtClean="0">
                <a:latin typeface="Times New Roman" pitchFamily="18" charset="0"/>
                <a:cs typeface="Times New Roman" pitchFamily="18" charset="0"/>
              </a:rPr>
              <a:t>да </a:t>
            </a:r>
            <a:r>
              <a:rPr lang="ru-RU" sz="1200" dirty="0" err="1" smtClean="0">
                <a:latin typeface="Times New Roman" pitchFamily="18" charset="0"/>
                <a:cs typeface="Times New Roman" pitchFamily="18" charset="0"/>
              </a:rPr>
              <a:t>иң  борынгы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бәйрәмнәренең  </a:t>
            </a:r>
            <a:r>
              <a:rPr lang="ru-RU" sz="1200" dirty="0" smtClean="0">
                <a:latin typeface="Times New Roman" pitchFamily="18" charset="0"/>
                <a:cs typeface="Times New Roman" pitchFamily="18" charset="0"/>
              </a:rPr>
              <a:t>берсе «</a:t>
            </a:r>
            <a:r>
              <a:rPr lang="ru-RU" sz="1200" dirty="0" err="1" smtClean="0">
                <a:latin typeface="Times New Roman" pitchFamily="18" charset="0"/>
                <a:cs typeface="Times New Roman" pitchFamily="18" charset="0"/>
              </a:rPr>
              <a:t>Сөмбелә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бәйрәме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“Сөмбеләне” көзге  каршылык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көнендә  билгеләп үтәләр,  бу</a:t>
            </a:r>
            <a:r>
              <a:rPr lang="ru-RU" sz="1200" dirty="0" smtClean="0">
                <a:latin typeface="Times New Roman" pitchFamily="18" charset="0"/>
                <a:cs typeface="Times New Roman" pitchFamily="18" charset="0"/>
              </a:rPr>
              <a:t>  22-23 сентябрь.  </a:t>
            </a:r>
          </a:p>
          <a:p>
            <a:r>
              <a:rPr lang="ru-RU" sz="1200" dirty="0" err="1" smtClean="0">
                <a:latin typeface="Times New Roman" pitchFamily="18" charset="0"/>
                <a:cs typeface="Times New Roman" pitchFamily="18" charset="0"/>
              </a:rPr>
              <a:t>Элек-электән  Сөмбел </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милли</a:t>
            </a:r>
            <a:r>
              <a:rPr lang="ru-RU" sz="1200" dirty="0" smtClean="0">
                <a:latin typeface="Times New Roman" pitchFamily="18" charset="0"/>
                <a:cs typeface="Times New Roman" pitchFamily="18" charset="0"/>
              </a:rPr>
              <a:t> костюм  </a:t>
            </a:r>
            <a:r>
              <a:rPr lang="ru-RU" sz="1200" dirty="0" err="1" smtClean="0">
                <a:latin typeface="Times New Roman" pitchFamily="18" charset="0"/>
                <a:cs typeface="Times New Roman" pitchFamily="18" charset="0"/>
              </a:rPr>
              <a:t>кигән  аксыл</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чәчле  кыз</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көз  һәм </a:t>
            </a:r>
            <a:r>
              <a:rPr lang="ru-RU" sz="1200" dirty="0" smtClean="0">
                <a:latin typeface="Times New Roman" pitchFamily="18" charset="0"/>
                <a:cs typeface="Times New Roman" pitchFamily="18" charset="0"/>
              </a:rPr>
              <a:t>алтын  </a:t>
            </a:r>
            <a:r>
              <a:rPr lang="ru-RU" sz="1200" dirty="0" err="1" smtClean="0">
                <a:latin typeface="Times New Roman" pitchFamily="18" charset="0"/>
                <a:cs typeface="Times New Roman" pitchFamily="18" charset="0"/>
              </a:rPr>
              <a:t>башак</a:t>
            </a:r>
            <a:r>
              <a:rPr lang="ru-RU" sz="1200" dirty="0" smtClean="0">
                <a:latin typeface="Times New Roman" pitchFamily="18" charset="0"/>
                <a:cs typeface="Times New Roman" pitchFamily="18" charset="0"/>
              </a:rPr>
              <a:t> символы  </a:t>
            </a:r>
            <a:r>
              <a:rPr lang="ru-RU" sz="1200" dirty="0" err="1" smtClean="0">
                <a:latin typeface="Times New Roman" pitchFamily="18" charset="0"/>
                <a:cs typeface="Times New Roman" pitchFamily="18" charset="0"/>
              </a:rPr>
              <a:t>дип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саналган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вакытта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уңыш җыелган,  көзге чәчү төгәлләнгән инде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татарларның хезмәт  бәйрәме.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Аның  бик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борынгы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тамырлары</a:t>
            </a:r>
            <a:r>
              <a:rPr lang="ru-RU" sz="1200" dirty="0" smtClean="0">
                <a:latin typeface="Times New Roman" pitchFamily="18" charset="0"/>
                <a:cs typeface="Times New Roman" pitchFamily="18" charset="0"/>
              </a:rPr>
              <a:t>  бар,  </a:t>
            </a:r>
            <a:r>
              <a:rPr lang="ru-RU" sz="1200" dirty="0" err="1" smtClean="0">
                <a:latin typeface="Times New Roman" pitchFamily="18" charset="0"/>
                <a:cs typeface="Times New Roman" pitchFamily="18" charset="0"/>
              </a:rPr>
              <a:t>әле  бик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күптәнге  бабаларыбыз</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кыр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эшләре тәмамлануга  куанып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бәйрәм  иткәннәр.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Сөмбелә  бәйрәмен </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аеруча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басуларда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эшләүчеләр  озакка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сузылган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авыр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эшләрдән  соң  көтеп алганнар</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
        <p:nvSpPr>
          <p:cNvPr id="10" name="TextBox 9"/>
          <p:cNvSpPr txBox="1"/>
          <p:nvPr/>
        </p:nvSpPr>
        <p:spPr>
          <a:xfrm>
            <a:off x="882278" y="251942"/>
            <a:ext cx="5178149" cy="400110"/>
          </a:xfrm>
          <a:prstGeom prst="rect">
            <a:avLst/>
          </a:prstGeom>
          <a:noFill/>
        </p:spPr>
        <p:txBody>
          <a:bodyPr wrap="none" rtlCol="0">
            <a:spAutoFit/>
          </a:bodyPr>
          <a:lstStyle/>
          <a:p>
            <a:r>
              <a:rPr lang="tt-RU" b="1" dirty="0" smtClean="0">
                <a:solidFill>
                  <a:srgbClr val="FF0000"/>
                </a:solidFill>
              </a:rPr>
              <a:t>“Сөмбелә” бәйрәме. – Праздник  “Сюмбелэ”</a:t>
            </a:r>
            <a:endParaRPr lang="ru-RU" b="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94246" y="4611"/>
            <a:ext cx="2808000" cy="522477"/>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tt-RU" sz="2800" dirty="0" smtClean="0">
                <a:solidFill>
                  <a:srgbClr val="FF0000"/>
                </a:solidFill>
                <a:latin typeface="Monotype Corsiva" pitchFamily="66" charset="0"/>
                <a:cs typeface="Arial" pitchFamily="34" charset="0"/>
              </a:rPr>
              <a:t>Шигърият бите.</a:t>
            </a:r>
            <a:endParaRPr lang="ru-RU" sz="1800" dirty="0">
              <a:solidFill>
                <a:srgbClr val="FF0000"/>
              </a:solidFill>
              <a:latin typeface="Arial" pitchFamily="34" charset="0"/>
              <a:cs typeface="Arial" pitchFamily="34" charset="0"/>
            </a:endParaRPr>
          </a:p>
        </p:txBody>
      </p:sp>
      <p:pic>
        <p:nvPicPr>
          <p:cNvPr id="3" name="Рисунок 2"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810270" y="9036918"/>
            <a:ext cx="6120679" cy="1404070"/>
          </a:xfrm>
          <a:prstGeom prst="rect">
            <a:avLst/>
          </a:prstGeom>
          <a:noFill/>
          <a:ln w="9525">
            <a:noFill/>
            <a:miter lim="800000"/>
            <a:headEnd/>
            <a:tailEnd/>
          </a:ln>
        </p:spPr>
      </p:pic>
      <p:sp>
        <p:nvSpPr>
          <p:cNvPr id="6146" name="Rectangle 2"/>
          <p:cNvSpPr>
            <a:spLocks noChangeArrowheads="1"/>
          </p:cNvSpPr>
          <p:nvPr/>
        </p:nvSpPr>
        <p:spPr bwMode="auto">
          <a:xfrm>
            <a:off x="522238" y="1620094"/>
            <a:ext cx="628287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tt-RU" sz="1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Бу өй матур, </a:t>
            </a:r>
            <a:r>
              <a:rPr kumimoji="0" lang="ru-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б</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 өй зур.”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бабай.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бабай.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әби.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әби.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әти.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әти.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әни.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әни.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малай.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малай </a:t>
            </a:r>
            <a:r>
              <a:rPr kumimoji="0" lang="tt-RU"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(малайлар чыга).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Монда яши кыз.</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-Мин кыз </a:t>
            </a:r>
            <a:r>
              <a:rPr kumimoji="0" lang="tt-RU"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(кызлар чыга).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Әйе шул, әйе шул.</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Бу өй</a:t>
            </a:r>
            <a:r>
              <a:rPr kumimoji="0" lang="tt-RU" sz="14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зур. </a:t>
            </a:r>
          </a:p>
          <a:p>
            <a:pPr marL="0" marR="0" lvl="0" indent="0" algn="l" defTabSz="914400" rtl="0" eaLnBrk="0" fontAlgn="base" latinLnBrk="0" hangingPunct="0">
              <a:lnSpc>
                <a:spcPct val="100000"/>
              </a:lnSpc>
              <a:spcBef>
                <a:spcPct val="0"/>
              </a:spcBef>
              <a:spcAft>
                <a:spcPct val="0"/>
              </a:spcAft>
              <a:buClrTx/>
              <a:buSzTx/>
              <a:buFontTx/>
              <a:buNone/>
              <a:tabLst/>
            </a:pPr>
            <a:r>
              <a:rPr lang="tt-RU" sz="1400" b="1" dirty="0" smtClean="0">
                <a:solidFill>
                  <a:srgbClr val="000000"/>
                </a:solidFill>
                <a:latin typeface="Times New Roman" pitchFamily="18" charset="0"/>
                <a:ea typeface="Times New Roman" pitchFamily="18" charset="0"/>
                <a:cs typeface="Times New Roman" pitchFamily="18" charset="0"/>
              </a:rPr>
              <a:t>Әйе шул,әйе шул</a:t>
            </a:r>
          </a:p>
          <a:p>
            <a:pPr marL="0" marR="0" lvl="0" indent="0" algn="l" defTabSz="914400" rtl="0" eaLnBrk="0" fontAlgn="base" latinLnBrk="0" hangingPunct="0">
              <a:lnSpc>
                <a:spcPct val="100000"/>
              </a:lnSpc>
              <a:spcBef>
                <a:spcPct val="0"/>
              </a:spcBef>
              <a:spcAft>
                <a:spcPct val="0"/>
              </a:spcAft>
              <a:buClrTx/>
              <a:buSzTx/>
              <a:buFontTx/>
              <a:buNone/>
              <a:tabLst/>
            </a:pPr>
            <a:r>
              <a:rPr lang="tt-RU" sz="1400" b="1" dirty="0" smtClean="0">
                <a:solidFill>
                  <a:srgbClr val="000000"/>
                </a:solidFill>
                <a:latin typeface="Times New Roman" pitchFamily="18" charset="0"/>
                <a:ea typeface="Times New Roman" pitchFamily="18" charset="0"/>
                <a:cs typeface="Times New Roman" pitchFamily="18" charset="0"/>
              </a:rPr>
              <a:t>Бу өй матур.</a:t>
            </a:r>
            <a:endParaRPr kumimoji="0" lang="tt-RU" sz="14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5" name="Рисунок 23"/>
          <p:cNvPicPr>
            <a:picLocks noChangeAspect="1" noChangeArrowheads="1"/>
          </p:cNvPicPr>
          <p:nvPr/>
        </p:nvPicPr>
        <p:blipFill>
          <a:blip r:embed="rId3" cstate="print"/>
          <a:srcRect/>
          <a:stretch>
            <a:fillRect/>
          </a:stretch>
        </p:blipFill>
        <p:spPr bwMode="auto">
          <a:xfrm>
            <a:off x="594246" y="5364510"/>
            <a:ext cx="6192688" cy="3628039"/>
          </a:xfrm>
          <a:prstGeom prst="rect">
            <a:avLst/>
          </a:prstGeom>
          <a:noFill/>
        </p:spPr>
      </p:pic>
      <p:pic>
        <p:nvPicPr>
          <p:cNvPr id="24578" name="Рисунок 20"/>
          <p:cNvPicPr>
            <a:picLocks noChangeAspect="1" noChangeArrowheads="1"/>
          </p:cNvPicPr>
          <p:nvPr/>
        </p:nvPicPr>
        <p:blipFill>
          <a:blip r:embed="rId4" cstate="print">
            <a:clrChange>
              <a:clrFrom>
                <a:srgbClr val="FEFEFE"/>
              </a:clrFrom>
              <a:clrTo>
                <a:srgbClr val="FEFEFE">
                  <a:alpha val="0"/>
                </a:srgbClr>
              </a:clrTo>
            </a:clrChange>
          </a:blip>
          <a:srcRect l="20913"/>
          <a:stretch>
            <a:fillRect/>
          </a:stretch>
        </p:blipFill>
        <p:spPr bwMode="auto">
          <a:xfrm>
            <a:off x="6138862" y="7812782"/>
            <a:ext cx="648072" cy="1310103"/>
          </a:xfrm>
          <a:prstGeom prst="rect">
            <a:avLst/>
          </a:prstGeom>
          <a:noFill/>
          <a:ln w="9525">
            <a:noFill/>
            <a:miter lim="800000"/>
            <a:headEnd/>
            <a:tailEnd/>
          </a:ln>
        </p:spPr>
      </p:pic>
      <p:pic>
        <p:nvPicPr>
          <p:cNvPr id="24579" name="Рисунок 22"/>
          <p:cNvPicPr>
            <a:picLocks noChangeAspect="1" noChangeArrowheads="1"/>
          </p:cNvPicPr>
          <p:nvPr/>
        </p:nvPicPr>
        <p:blipFill>
          <a:blip r:embed="rId5" cstate="print">
            <a:clrChange>
              <a:clrFrom>
                <a:srgbClr val="FEFEFE"/>
              </a:clrFrom>
              <a:clrTo>
                <a:srgbClr val="FEFEFE">
                  <a:alpha val="0"/>
                </a:srgbClr>
              </a:clrTo>
            </a:clrChange>
          </a:blip>
          <a:srcRect b="12113"/>
          <a:stretch>
            <a:fillRect/>
          </a:stretch>
        </p:blipFill>
        <p:spPr bwMode="auto">
          <a:xfrm>
            <a:off x="6210870" y="6588646"/>
            <a:ext cx="635000" cy="1152128"/>
          </a:xfrm>
          <a:prstGeom prst="rect">
            <a:avLst/>
          </a:prstGeom>
          <a:noFill/>
          <a:ln w="9525">
            <a:noFill/>
            <a:miter lim="800000"/>
            <a:headEnd/>
            <a:tailEnd/>
          </a:ln>
        </p:spPr>
      </p:pic>
      <p:pic>
        <p:nvPicPr>
          <p:cNvPr id="24580" name="Рисунок 21"/>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flipH="1">
            <a:off x="6066854" y="5292502"/>
            <a:ext cx="648072" cy="1413034"/>
          </a:xfrm>
          <a:prstGeom prst="rect">
            <a:avLst/>
          </a:prstGeom>
          <a:noFill/>
          <a:ln w="9525">
            <a:noFill/>
            <a:miter lim="800000"/>
            <a:headEnd/>
            <a:tailEnd/>
          </a:ln>
        </p:spPr>
      </p:pic>
      <p:pic>
        <p:nvPicPr>
          <p:cNvPr id="24581" name="Рисунок 19"/>
          <p:cNvPicPr>
            <a:picLocks noChangeAspect="1" noChangeArrowheads="1"/>
          </p:cNvPicPr>
          <p:nvPr/>
        </p:nvPicPr>
        <p:blipFill>
          <a:blip r:embed="rId7" cstate="print">
            <a:clrChange>
              <a:clrFrom>
                <a:srgbClr val="FEFEFE"/>
              </a:clrFrom>
              <a:clrTo>
                <a:srgbClr val="FEFEFE">
                  <a:alpha val="0"/>
                </a:srgbClr>
              </a:clrTo>
            </a:clrChange>
          </a:blip>
          <a:srcRect l="14453" r="17644" b="6537"/>
          <a:stretch>
            <a:fillRect/>
          </a:stretch>
        </p:blipFill>
        <p:spPr bwMode="auto">
          <a:xfrm>
            <a:off x="810270" y="6012582"/>
            <a:ext cx="504056" cy="1435353"/>
          </a:xfrm>
          <a:prstGeom prst="rect">
            <a:avLst/>
          </a:prstGeom>
          <a:noFill/>
          <a:ln w="9525">
            <a:noFill/>
            <a:miter lim="800000"/>
            <a:headEnd/>
            <a:tailEnd/>
          </a:ln>
        </p:spPr>
      </p:pic>
      <p:pic>
        <p:nvPicPr>
          <p:cNvPr id="24582" name="Рисунок 17"/>
          <p:cNvPicPr>
            <a:picLocks noChangeAspect="1" noChangeArrowheads="1"/>
          </p:cNvPicPr>
          <p:nvPr/>
        </p:nvPicPr>
        <p:blipFill>
          <a:blip r:embed="rId8" cstate="print">
            <a:clrChange>
              <a:clrFrom>
                <a:srgbClr val="FEFEFE"/>
              </a:clrFrom>
              <a:clrTo>
                <a:srgbClr val="FEFEFE">
                  <a:alpha val="0"/>
                </a:srgbClr>
              </a:clrTo>
            </a:clrChange>
          </a:blip>
          <a:srcRect l="20301" t="15400" r="35426" b="5022"/>
          <a:stretch>
            <a:fillRect/>
          </a:stretch>
        </p:blipFill>
        <p:spPr bwMode="auto">
          <a:xfrm>
            <a:off x="1386334" y="5292502"/>
            <a:ext cx="648072" cy="1531807"/>
          </a:xfrm>
          <a:prstGeom prst="rect">
            <a:avLst/>
          </a:prstGeom>
          <a:noFill/>
          <a:ln w="9525">
            <a:noFill/>
            <a:miter lim="800000"/>
            <a:headEnd/>
            <a:tailEnd/>
          </a:ln>
        </p:spPr>
      </p:pic>
      <p:pic>
        <p:nvPicPr>
          <p:cNvPr id="24583" name="Рисунок 18"/>
          <p:cNvPicPr>
            <a:picLocks noChangeAspect="1" noChangeArrowheads="1"/>
          </p:cNvPicPr>
          <p:nvPr/>
        </p:nvPicPr>
        <p:blipFill>
          <a:blip r:embed="rId9" cstate="print">
            <a:clrChange>
              <a:clrFrom>
                <a:srgbClr val="FEFEFE"/>
              </a:clrFrom>
              <a:clrTo>
                <a:srgbClr val="FEFEFE">
                  <a:alpha val="0"/>
                </a:srgbClr>
              </a:clrTo>
            </a:clrChange>
          </a:blip>
          <a:srcRect l="31212" t="13548" r="18435" b="7840"/>
          <a:stretch>
            <a:fillRect/>
          </a:stretch>
        </p:blipFill>
        <p:spPr bwMode="auto">
          <a:xfrm>
            <a:off x="738262" y="7452742"/>
            <a:ext cx="604867" cy="1512168"/>
          </a:xfrm>
          <a:prstGeom prst="rect">
            <a:avLst/>
          </a:prstGeom>
          <a:noFill/>
          <a:ln w="9525">
            <a:noFill/>
            <a:miter lim="800000"/>
            <a:headEnd/>
            <a:tailEnd/>
          </a:ln>
        </p:spPr>
      </p:pic>
      <p:sp>
        <p:nvSpPr>
          <p:cNvPr id="13" name="TextBox 12"/>
          <p:cNvSpPr txBox="1"/>
          <p:nvPr/>
        </p:nvSpPr>
        <p:spPr>
          <a:xfrm>
            <a:off x="594246" y="467966"/>
            <a:ext cx="1944216" cy="116955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t-RU" sz="1400" dirty="0" smtClean="0">
                <a:latin typeface="Times New Roman" pitchFamily="18" charset="0"/>
                <a:cs typeface="Times New Roman" pitchFamily="18" charset="0"/>
              </a:rPr>
              <a:t>Түбәндәге шигырь УМК “Татарча сөйләшәбез” “Гаилә” темасы өчен тәкъдим ителә </a:t>
            </a:r>
            <a:endParaRPr lang="ru-RU" sz="1400" dirty="0">
              <a:latin typeface="Times New Roman" pitchFamily="18" charset="0"/>
              <a:cs typeface="Times New Roman" pitchFamily="18" charset="0"/>
            </a:endParaRPr>
          </a:p>
        </p:txBody>
      </p:sp>
      <p:sp>
        <p:nvSpPr>
          <p:cNvPr id="14" name="TextBox 13"/>
          <p:cNvSpPr txBox="1"/>
          <p:nvPr/>
        </p:nvSpPr>
        <p:spPr>
          <a:xfrm>
            <a:off x="4626694" y="1764110"/>
            <a:ext cx="2056332" cy="3847207"/>
          </a:xfrm>
          <a:prstGeom prst="rect">
            <a:avLst/>
          </a:prstGeom>
          <a:noFill/>
        </p:spPr>
        <p:txBody>
          <a:bodyPr wrap="none" rtlCol="0">
            <a:spAutoFit/>
          </a:bodyPr>
          <a:lstStyle/>
          <a:p>
            <a:r>
              <a:rPr lang="ru-RU" sz="1400" b="1" dirty="0" smtClean="0">
                <a:latin typeface="Times New Roman" pitchFamily="18" charset="0"/>
                <a:cs typeface="Times New Roman" pitchFamily="18" charset="0"/>
              </a:rPr>
              <a:t>Здесь живет дедушка.</a:t>
            </a:r>
          </a:p>
          <a:p>
            <a:pPr>
              <a:buFontTx/>
              <a:buChar char="-"/>
            </a:pPr>
            <a:r>
              <a:rPr lang="ru-RU" sz="1400" b="1" dirty="0" smtClean="0">
                <a:latin typeface="Times New Roman" pitchFamily="18" charset="0"/>
                <a:cs typeface="Times New Roman" pitchFamily="18" charset="0"/>
              </a:rPr>
              <a:t>Я дедушка.</a:t>
            </a:r>
          </a:p>
          <a:p>
            <a:pPr>
              <a:buFontTx/>
              <a:buChar char="-"/>
            </a:pPr>
            <a:r>
              <a:rPr lang="ru-RU" sz="1400" b="1" dirty="0" smtClean="0">
                <a:latin typeface="Times New Roman" pitchFamily="18" charset="0"/>
                <a:cs typeface="Times New Roman" pitchFamily="18" charset="0"/>
              </a:rPr>
              <a:t>Здесь живет  бабушка.</a:t>
            </a:r>
          </a:p>
          <a:p>
            <a:pPr>
              <a:buFontTx/>
              <a:buChar char="-"/>
            </a:pPr>
            <a:r>
              <a:rPr lang="ru-RU" sz="1400" b="1" dirty="0" smtClean="0">
                <a:latin typeface="Times New Roman" pitchFamily="18" charset="0"/>
                <a:cs typeface="Times New Roman" pitchFamily="18" charset="0"/>
              </a:rPr>
              <a:t>-Я  бабушка.</a:t>
            </a:r>
          </a:p>
          <a:p>
            <a:r>
              <a:rPr lang="ru-RU" sz="1400" b="1" dirty="0" smtClean="0">
                <a:latin typeface="Times New Roman" pitchFamily="18" charset="0"/>
                <a:cs typeface="Times New Roman" pitchFamily="18" charset="0"/>
              </a:rPr>
              <a:t>Здесь живет папа.</a:t>
            </a:r>
          </a:p>
          <a:p>
            <a:r>
              <a:rPr lang="ru-RU" sz="1400" b="1" dirty="0" smtClean="0">
                <a:latin typeface="Times New Roman" pitchFamily="18" charset="0"/>
                <a:cs typeface="Times New Roman" pitchFamily="18" charset="0"/>
              </a:rPr>
              <a:t>--Я папа.</a:t>
            </a:r>
          </a:p>
          <a:p>
            <a:r>
              <a:rPr lang="ru-RU" sz="1400" b="1" dirty="0" smtClean="0">
                <a:latin typeface="Times New Roman" pitchFamily="18" charset="0"/>
                <a:cs typeface="Times New Roman" pitchFamily="18" charset="0"/>
              </a:rPr>
              <a:t>Здесь живет мама.</a:t>
            </a:r>
          </a:p>
          <a:p>
            <a:r>
              <a:rPr lang="ru-RU" sz="1400" b="1" dirty="0" smtClean="0">
                <a:latin typeface="Times New Roman" pitchFamily="18" charset="0"/>
                <a:cs typeface="Times New Roman" pitchFamily="18" charset="0"/>
              </a:rPr>
              <a:t>-Я мама.</a:t>
            </a:r>
          </a:p>
          <a:p>
            <a:r>
              <a:rPr lang="ru-RU" sz="1400" b="1" dirty="0" smtClean="0">
                <a:latin typeface="Times New Roman" pitchFamily="18" charset="0"/>
                <a:cs typeface="Times New Roman" pitchFamily="18" charset="0"/>
              </a:rPr>
              <a:t>Здесь живет мальчик.</a:t>
            </a:r>
          </a:p>
          <a:p>
            <a:r>
              <a:rPr lang="ru-RU" sz="1400" b="1" dirty="0" smtClean="0">
                <a:latin typeface="Times New Roman" pitchFamily="18" charset="0"/>
                <a:cs typeface="Times New Roman" pitchFamily="18" charset="0"/>
              </a:rPr>
              <a:t>-Я мальчик.</a:t>
            </a:r>
          </a:p>
          <a:p>
            <a:r>
              <a:rPr lang="ru-RU" sz="1400" b="1" dirty="0" smtClean="0">
                <a:latin typeface="Times New Roman" pitchFamily="18" charset="0"/>
                <a:cs typeface="Times New Roman" pitchFamily="18" charset="0"/>
              </a:rPr>
              <a:t>Здесь живет девочка.</a:t>
            </a:r>
          </a:p>
          <a:p>
            <a:r>
              <a:rPr lang="ru-RU" sz="1400" b="1" dirty="0" smtClean="0">
                <a:latin typeface="Times New Roman" pitchFamily="18" charset="0"/>
                <a:cs typeface="Times New Roman" pitchFamily="18" charset="0"/>
              </a:rPr>
              <a:t>-Я девочка.</a:t>
            </a:r>
          </a:p>
          <a:p>
            <a:r>
              <a:rPr lang="ru-RU" sz="1400" b="1" dirty="0" err="1" smtClean="0">
                <a:latin typeface="Times New Roman" pitchFamily="18" charset="0"/>
                <a:cs typeface="Times New Roman" pitchFamily="18" charset="0"/>
              </a:rPr>
              <a:t>Конечно,конечно</a:t>
            </a:r>
            <a:r>
              <a:rPr lang="ru-RU" sz="1400" b="1" dirty="0" smtClean="0">
                <a:latin typeface="Times New Roman" pitchFamily="18" charset="0"/>
                <a:cs typeface="Times New Roman" pitchFamily="18" charset="0"/>
              </a:rPr>
              <a:t>,</a:t>
            </a:r>
          </a:p>
          <a:p>
            <a:r>
              <a:rPr lang="ru-RU" sz="1400" b="1" dirty="0" smtClean="0">
                <a:latin typeface="Times New Roman" pitchFamily="18" charset="0"/>
                <a:cs typeface="Times New Roman" pitchFamily="18" charset="0"/>
              </a:rPr>
              <a:t>Это дом  большой,</a:t>
            </a:r>
          </a:p>
          <a:p>
            <a:r>
              <a:rPr lang="ru-RU" sz="1400" b="1" dirty="0" err="1" smtClean="0">
                <a:latin typeface="Times New Roman" pitchFamily="18" charset="0"/>
                <a:cs typeface="Times New Roman" pitchFamily="18" charset="0"/>
              </a:rPr>
              <a:t>Конечно,конечно</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Это дом  красивый.</a:t>
            </a:r>
          </a:p>
          <a:p>
            <a:pPr>
              <a:buFontTx/>
              <a:buChar char="-"/>
            </a:pPr>
            <a:endParaRPr lang="ru-RU" dirty="0"/>
          </a:p>
        </p:txBody>
      </p:sp>
      <p:sp>
        <p:nvSpPr>
          <p:cNvPr id="15" name="Rectangle 1"/>
          <p:cNvSpPr>
            <a:spLocks noChangeArrowheads="1"/>
          </p:cNvSpPr>
          <p:nvPr/>
        </p:nvSpPr>
        <p:spPr bwMode="auto">
          <a:xfrm>
            <a:off x="4338662" y="0"/>
            <a:ext cx="3096344" cy="645588"/>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ru-RU" sz="1800" dirty="0" smtClean="0">
                <a:solidFill>
                  <a:srgbClr val="FF0000"/>
                </a:solidFill>
                <a:latin typeface="Monotype Corsiva" pitchFamily="66" charset="0"/>
                <a:ea typeface="Times New Roman" pitchFamily="18" charset="0"/>
                <a:cs typeface="Arial" pitchFamily="34" charset="0"/>
              </a:rPr>
              <a:t>ПОЭТИЧЕСКАЯ СТРАНИЧКА</a:t>
            </a:r>
            <a:endParaRPr lang="ru-RU" sz="1200" dirty="0">
              <a:solidFill>
                <a:srgbClr val="FF0000"/>
              </a:solidFill>
              <a:latin typeface="Arial" pitchFamily="34" charset="0"/>
              <a:cs typeface="Arial" pitchFamily="34" charset="0"/>
            </a:endParaRPr>
          </a:p>
        </p:txBody>
      </p:sp>
      <p:sp>
        <p:nvSpPr>
          <p:cNvPr id="16" name="TextBox 15"/>
          <p:cNvSpPr txBox="1"/>
          <p:nvPr/>
        </p:nvSpPr>
        <p:spPr>
          <a:xfrm>
            <a:off x="4482678" y="611982"/>
            <a:ext cx="2520280" cy="73866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t-RU" sz="1400" dirty="0" smtClean="0">
                <a:latin typeface="Times New Roman" pitchFamily="18" charset="0"/>
                <a:cs typeface="Times New Roman" pitchFamily="18" charset="0"/>
              </a:rPr>
              <a:t>Данный  стих предназначен по теме “Семья” по УМК “Говорим по –татарски”</a:t>
            </a:r>
            <a:endParaRPr lang="ru-RU" sz="1400" dirty="0">
              <a:latin typeface="Times New Roman" pitchFamily="18" charset="0"/>
              <a:cs typeface="Times New Roman" pitchFamily="18" charset="0"/>
            </a:endParaRPr>
          </a:p>
        </p:txBody>
      </p:sp>
      <p:sp>
        <p:nvSpPr>
          <p:cNvPr id="17" name="TextBox 16"/>
          <p:cNvSpPr txBox="1"/>
          <p:nvPr/>
        </p:nvSpPr>
        <p:spPr>
          <a:xfrm>
            <a:off x="4410670" y="1404070"/>
            <a:ext cx="3004027" cy="338554"/>
          </a:xfrm>
          <a:prstGeom prst="rect">
            <a:avLst/>
          </a:prstGeom>
          <a:noFill/>
        </p:spPr>
        <p:txBody>
          <a:bodyPr wrap="none" rtlCol="0">
            <a:spAutoFit/>
          </a:bodyPr>
          <a:lstStyle/>
          <a:p>
            <a:r>
              <a:rPr lang="tt-RU" sz="1600" b="1" dirty="0" smtClean="0">
                <a:solidFill>
                  <a:srgbClr val="FF0000"/>
                </a:solidFill>
              </a:rPr>
              <a:t>“Дом красивый, дом большой”</a:t>
            </a:r>
            <a:endParaRPr lang="ru-RU" sz="16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78222" y="0"/>
            <a:ext cx="6768753" cy="830254"/>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ru-RU" sz="1600" b="1" i="1" dirty="0">
                <a:solidFill>
                  <a:srgbClr val="FF0000"/>
                </a:solidFill>
                <a:latin typeface="Arial" pitchFamily="34" charset="0"/>
                <a:ea typeface="Times New Roman" pitchFamily="18" charset="0"/>
                <a:cs typeface="Arial" pitchFamily="34" charset="0"/>
              </a:rPr>
              <a:t>НАШИ АВТОРСКИЕ ИГРЫ ПО РЕАЛИЗАЦИИ УМК ПО ЗАКРЕПЛЕНИЮ ПРОЙДЕННОГО МАТЕРИАЛА НА ТАТАРСКОМ ЯЗЫКЕ</a:t>
            </a:r>
            <a:endParaRPr lang="ru-RU" sz="1600" i="1" dirty="0">
              <a:solidFill>
                <a:srgbClr val="FF0000"/>
              </a:solidFill>
              <a:latin typeface="Arial" pitchFamily="34" charset="0"/>
              <a:cs typeface="Arial" pitchFamily="34" charset="0"/>
            </a:endParaRPr>
          </a:p>
        </p:txBody>
      </p:sp>
      <p:sp>
        <p:nvSpPr>
          <p:cNvPr id="4" name="Прямоугольник 3"/>
          <p:cNvSpPr/>
          <p:nvPr/>
        </p:nvSpPr>
        <p:spPr>
          <a:xfrm>
            <a:off x="-5094386" y="3636318"/>
            <a:ext cx="3456384" cy="3415577"/>
          </a:xfrm>
          <a:prstGeom prst="rect">
            <a:avLst/>
          </a:prstGeom>
        </p:spPr>
        <p:txBody>
          <a:bodyPr wrap="square" lIns="90702" tIns="45352" rIns="90702" bIns="45352">
            <a:spAutoFit/>
          </a:bodyPr>
          <a:lstStyle/>
          <a:p>
            <a:pPr indent="179516" defTabSz="907026" fontAlgn="base">
              <a:spcBef>
                <a:spcPct val="0"/>
              </a:spcBef>
              <a:spcAft>
                <a:spcPct val="0"/>
              </a:spcAft>
            </a:pPr>
            <a:r>
              <a:rPr lang="ru-RU" sz="1200" b="1" dirty="0">
                <a:latin typeface="Times New Roman" pitchFamily="18" charset="0"/>
                <a:ea typeface="Times New Roman" pitchFamily="18" charset="0"/>
                <a:cs typeface="Times New Roman" pitchFamily="18" charset="0"/>
              </a:rPr>
              <a:t>В течение нескольких последних лет и в настоящее время в нашем дошкольном образовательном учреждении наблюдается бурный процесс реализации нового УМК по обучению детей татарскому языку. Главной целью этого процесса является эффективная организация работы по использованию УМК. И перед нами созрел такой вопрос: как закрепить с детьми новую лексику, изученную во время образовательной деятельности по татарскому языку – лексику, которая является для русскоязычных детей не </a:t>
            </a:r>
            <a:r>
              <a:rPr lang="ru-RU" sz="1200" b="1" dirty="0" err="1">
                <a:latin typeface="Times New Roman" pitchFamily="18" charset="0"/>
                <a:ea typeface="Times New Roman" pitchFamily="18" charset="0"/>
                <a:cs typeface="Times New Roman" pitchFamily="18" charset="0"/>
              </a:rPr>
              <a:t>родн</a:t>
            </a:r>
            <a:r>
              <a:rPr lang="tt-RU" sz="1200" b="1" dirty="0">
                <a:latin typeface="Times New Roman" pitchFamily="18" charset="0"/>
                <a:ea typeface="Times New Roman" pitchFamily="18" charset="0"/>
                <a:cs typeface="Times New Roman" pitchFamily="18" charset="0"/>
              </a:rPr>
              <a:t>ой</a:t>
            </a:r>
            <a:r>
              <a:rPr lang="ru-RU" sz="1200" b="1" dirty="0">
                <a:latin typeface="Times New Roman" pitchFamily="18" charset="0"/>
                <a:ea typeface="Times New Roman" pitchFamily="18" charset="0"/>
                <a:cs typeface="Times New Roman" pitchFamily="18" charset="0"/>
              </a:rPr>
              <a:t>?</a:t>
            </a:r>
            <a:endParaRPr lang="ru-RU" sz="1200" dirty="0">
              <a:latin typeface="Times New Roman" pitchFamily="18" charset="0"/>
              <a:cs typeface="Times New Roman" pitchFamily="18" charset="0"/>
            </a:endParaRPr>
          </a:p>
          <a:p>
            <a:pPr indent="179516" defTabSz="907026" eaLnBrk="0" fontAlgn="base" hangingPunct="0">
              <a:spcBef>
                <a:spcPct val="0"/>
              </a:spcBef>
              <a:spcAft>
                <a:spcPct val="0"/>
              </a:spcAft>
            </a:pPr>
            <a:r>
              <a:rPr lang="ru-RU" sz="1200" b="1" dirty="0">
                <a:latin typeface="Times New Roman" pitchFamily="18" charset="0"/>
                <a:ea typeface="Times New Roman" pitchFamily="18" charset="0"/>
                <a:cs typeface="Times New Roman" pitchFamily="18" charset="0"/>
              </a:rPr>
              <a:t> Конечно в виде игры! Разработали и создали авторские игры с использованием элементов УМК с целью более качественного усвоения словарного минимума по татарскому языку. </a:t>
            </a:r>
            <a:endParaRPr lang="ru-RU" sz="1200" dirty="0">
              <a:latin typeface="Times New Roman" pitchFamily="18" charset="0"/>
              <a:cs typeface="Times New Roman" pitchFamily="18" charset="0"/>
            </a:endParaRPr>
          </a:p>
        </p:txBody>
      </p:sp>
      <p:pic>
        <p:nvPicPr>
          <p:cNvPr id="5" name="Рисунок 4"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791601"/>
            <a:ext cx="6120679" cy="1649387"/>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rot="509621">
            <a:off x="3889561" y="3337363"/>
            <a:ext cx="3600000" cy="26631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p:cNvPicPr>
            <a:picLocks noChangeAspect="1" noChangeArrowheads="1"/>
          </p:cNvPicPr>
          <p:nvPr/>
        </p:nvPicPr>
        <p:blipFill>
          <a:blip r:embed="rId4" cstate="print"/>
          <a:srcRect l="4000" r="13990"/>
          <a:stretch>
            <a:fillRect/>
          </a:stretch>
        </p:blipFill>
        <p:spPr bwMode="auto">
          <a:xfrm>
            <a:off x="1818382" y="6156598"/>
            <a:ext cx="2952328" cy="26631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p:cNvPicPr>
            <a:picLocks noChangeAspect="1" noChangeArrowheads="1"/>
          </p:cNvPicPr>
          <p:nvPr/>
        </p:nvPicPr>
        <p:blipFill>
          <a:blip r:embed="rId5" cstate="print"/>
          <a:srcRect t="5334" r="7990"/>
          <a:stretch>
            <a:fillRect/>
          </a:stretch>
        </p:blipFill>
        <p:spPr bwMode="auto">
          <a:xfrm>
            <a:off x="450231" y="3160762"/>
            <a:ext cx="3168352" cy="2411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Прямоугольник 7"/>
          <p:cNvSpPr/>
          <p:nvPr/>
        </p:nvSpPr>
        <p:spPr>
          <a:xfrm>
            <a:off x="594246" y="828006"/>
            <a:ext cx="6768752" cy="2031325"/>
          </a:xfrm>
          <a:prstGeom prst="rect">
            <a:avLst/>
          </a:prstGeom>
        </p:spPr>
        <p:txBody>
          <a:bodyPr wrap="square">
            <a:spAutoFit/>
          </a:bodyPr>
          <a:lstStyle/>
          <a:p>
            <a:r>
              <a:rPr lang="ru-RU" sz="1400" dirty="0" smtClean="0">
                <a:latin typeface="Times New Roman" pitchFamily="18" charset="0"/>
                <a:cs typeface="Times New Roman" pitchFamily="18" charset="0"/>
              </a:rPr>
              <a:t>Как закрепить с детьми новую лексику, изученную во время ОД по татарскому языку – лексику, которая является для русскоязычных детей неродной? Конечно в виде игры, но игры поучительной, ведь игра является основной формой работы с детьми дошкольного возраста и ведущим видом деятельности для них. Педагогами нашего МБДОУ была выдвинута гипотеза:</a:t>
            </a:r>
          </a:p>
          <a:p>
            <a:r>
              <a:rPr lang="ru-RU" sz="1400" i="1" dirty="0" smtClean="0">
                <a:latin typeface="Times New Roman" pitchFamily="18" charset="0"/>
                <a:cs typeface="Times New Roman" pitchFamily="18" charset="0"/>
              </a:rPr>
              <a:t>Наряду с систематическим использованием нового УМК на занятиях и в режимных моментах, разработка дидактических игр будет способствовать качественному усвоению словарного минимума, навыкам владения словарного минимума в разговорной речи (диалоги) педагогов и воспитанников.</a:t>
            </a:r>
            <a:endParaRPr lang="ru-RU" sz="1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78222" y="52795"/>
            <a:ext cx="6768753" cy="830254"/>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ru-RU" sz="1600" b="1" i="1" dirty="0">
                <a:solidFill>
                  <a:srgbClr val="FF0000"/>
                </a:solidFill>
                <a:latin typeface="Times New Roman" pitchFamily="18" charset="0"/>
                <a:ea typeface="Times New Roman" pitchFamily="18" charset="0"/>
                <a:cs typeface="Times New Roman" pitchFamily="18" charset="0"/>
              </a:rPr>
              <a:t>НАШИ АВТОРСКИЕ ИГРЫ ПО РЕАЛИЗАЦИИ УМК ПО ЗАКРЕПЛЕНИЮ ПРОЙДЕННОГО МАТЕРИАЛА НА ТАТАРСКОМ ЯЗЫКЕ</a:t>
            </a:r>
            <a:endParaRPr lang="ru-RU" sz="1600" i="1" dirty="0">
              <a:solidFill>
                <a:srgbClr val="FF0000"/>
              </a:solidFill>
              <a:latin typeface="Times New Roman" pitchFamily="18" charset="0"/>
              <a:cs typeface="Times New Roman" pitchFamily="18" charset="0"/>
            </a:endParaRPr>
          </a:p>
        </p:txBody>
      </p:sp>
      <p:pic>
        <p:nvPicPr>
          <p:cNvPr id="8" name="Рисунок 7" descr="DSCN3500.JPG"/>
          <p:cNvPicPr>
            <a:picLocks noChangeAspect="1"/>
          </p:cNvPicPr>
          <p:nvPr/>
        </p:nvPicPr>
        <p:blipFill rotWithShape="1">
          <a:blip r:embed="rId2" cstate="print"/>
          <a:srcRect b="12497"/>
          <a:stretch/>
        </p:blipFill>
        <p:spPr>
          <a:xfrm>
            <a:off x="666253" y="3600229"/>
            <a:ext cx="4800533" cy="3276449"/>
          </a:xfrm>
          <a:prstGeom prst="rect">
            <a:avLst/>
          </a:prstGeom>
          <a:ln>
            <a:noFill/>
          </a:ln>
          <a:effectLst>
            <a:softEdge rad="112500"/>
          </a:effectLst>
        </p:spPr>
      </p:pic>
      <p:sp>
        <p:nvSpPr>
          <p:cNvPr id="10" name="Прямоугольник 9"/>
          <p:cNvSpPr/>
          <p:nvPr/>
        </p:nvSpPr>
        <p:spPr>
          <a:xfrm>
            <a:off x="882278" y="972022"/>
            <a:ext cx="6219203"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Рус </a:t>
            </a:r>
            <a:r>
              <a:rPr lang="ru-RU" sz="1400" b="1" dirty="0" err="1" smtClean="0">
                <a:latin typeface="Times New Roman" pitchFamily="18" charset="0"/>
                <a:cs typeface="Times New Roman" pitchFamily="18" charset="0"/>
              </a:rPr>
              <a:t>телле</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өчен чит</a:t>
            </a:r>
            <a:r>
              <a:rPr lang="ru-RU" sz="1400" b="1" dirty="0" smtClean="0">
                <a:latin typeface="Times New Roman" pitchFamily="18" charset="0"/>
                <a:cs typeface="Times New Roman" pitchFamily="18" charset="0"/>
              </a:rPr>
              <a:t> тел </a:t>
            </a:r>
            <a:r>
              <a:rPr lang="ru-RU" sz="1400" b="1" dirty="0" err="1" smtClean="0">
                <a:latin typeface="Times New Roman" pitchFamily="18" charset="0"/>
                <a:cs typeface="Times New Roman" pitchFamily="18" charset="0"/>
              </a:rPr>
              <a:t>булган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лексиканы</a:t>
            </a:r>
            <a:r>
              <a:rPr lang="ru-RU" sz="1400" b="1" dirty="0" smtClean="0">
                <a:latin typeface="Times New Roman" pitchFamily="18" charset="0"/>
                <a:cs typeface="Times New Roman" pitchFamily="18" charset="0"/>
              </a:rPr>
              <a:t> - татар теле </a:t>
            </a:r>
            <a:r>
              <a:rPr lang="ru-RU" sz="1400" b="1" dirty="0" err="1" smtClean="0">
                <a:latin typeface="Times New Roman" pitchFamily="18" charset="0"/>
                <a:cs typeface="Times New Roman" pitchFamily="18" charset="0"/>
              </a:rPr>
              <a:t>буенча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шөгыль вакытында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өйрәнелгән  яңа сүзләрне 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белән  ничек</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беркетергә</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Әлбәттә уен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рәвешендә, әмма гыйбрәтле уеннар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чөнки уен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мәктәпкәчә  яшьтәге  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белән  эшләүнең  төп формасы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һәм  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өчен  эшчәнлекнең  әйдәп  баручы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төре булып</a:t>
            </a:r>
            <a:r>
              <a:rPr lang="ru-RU" sz="1400" b="1" dirty="0" smtClean="0">
                <a:latin typeface="Times New Roman" pitchFamily="18" charset="0"/>
                <a:cs typeface="Times New Roman" pitchFamily="18" charset="0"/>
              </a:rPr>
              <a:t> тора.  </a:t>
            </a:r>
            <a:r>
              <a:rPr lang="ru-RU" sz="1400" b="1" dirty="0" err="1" smtClean="0">
                <a:latin typeface="Times New Roman" pitchFamily="18" charset="0"/>
                <a:cs typeface="Times New Roman" pitchFamily="18" charset="0"/>
              </a:rPr>
              <a:t>Безнең  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бакчасы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педагоглары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тарафыннан</a:t>
            </a:r>
            <a:r>
              <a:rPr lang="ru-RU" sz="1400" b="1" dirty="0" smtClean="0">
                <a:latin typeface="Times New Roman" pitchFamily="18" charset="0"/>
                <a:cs typeface="Times New Roman" pitchFamily="18" charset="0"/>
              </a:rPr>
              <a:t> гипотеза </a:t>
            </a:r>
            <a:r>
              <a:rPr lang="ru-RU" sz="1400" b="1" dirty="0" err="1" smtClean="0">
                <a:latin typeface="Times New Roman" pitchFamily="18" charset="0"/>
                <a:cs typeface="Times New Roman" pitchFamily="18" charset="0"/>
              </a:rPr>
              <a:t>тәкъдим ителде</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Шөгыльләрдә  һәм режимлы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моментларда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яңа УМКны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системалы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файдалану</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белән беррәттән</a:t>
            </a:r>
            <a:r>
              <a:rPr lang="ru-RU" sz="1400" b="1" dirty="0" smtClean="0">
                <a:latin typeface="Times New Roman" pitchFamily="18" charset="0"/>
                <a:cs typeface="Times New Roman" pitchFamily="18" charset="0"/>
              </a:rPr>
              <a:t>, дидактик  </a:t>
            </a:r>
            <a:r>
              <a:rPr lang="ru-RU" sz="1400" b="1" dirty="0" err="1" smtClean="0">
                <a:latin typeface="Times New Roman" pitchFamily="18" charset="0"/>
                <a:cs typeface="Times New Roman" pitchFamily="18" charset="0"/>
              </a:rPr>
              <a:t>уеннар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эшләү  сүзлек  минимумын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сыйфатлы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үзләштерүгә</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педагогларның  һәм тәрбияләнүчеләрнең  сөйләм  сөйләмендә </a:t>
            </a:r>
            <a:r>
              <a:rPr lang="ru-RU" sz="1400" b="1" dirty="0" smtClean="0">
                <a:latin typeface="Times New Roman" pitchFamily="18" charset="0"/>
                <a:cs typeface="Times New Roman" pitchFamily="18" charset="0"/>
              </a:rPr>
              <a:t>(</a:t>
            </a:r>
            <a:r>
              <a:rPr lang="ru-RU" sz="1400" b="1" dirty="0" err="1" smtClean="0">
                <a:latin typeface="Times New Roman" pitchFamily="18" charset="0"/>
                <a:cs typeface="Times New Roman" pitchFamily="18" charset="0"/>
              </a:rPr>
              <a:t>диалогында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сүз минимумын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белү  күнекмәләренә ярдәм итәчәк</a:t>
            </a:r>
            <a:r>
              <a:rPr lang="ru-RU" sz="1400" b="1" dirty="0" smtClean="0">
                <a:latin typeface="Times New Roman" pitchFamily="18" charset="0"/>
                <a:cs typeface="Times New Roman" pitchFamily="18" charset="0"/>
              </a:rPr>
              <a:t>.</a:t>
            </a:r>
            <a:endParaRPr lang="ru-RU" sz="1400" b="1" dirty="0">
              <a:latin typeface="Times New Roman" pitchFamily="18" charset="0"/>
              <a:cs typeface="Times New Roman" pitchFamily="18" charset="0"/>
            </a:endParaRPr>
          </a:p>
        </p:txBody>
      </p:sp>
      <p:pic>
        <p:nvPicPr>
          <p:cNvPr id="9" name="Рисунок 8" descr="DSCN3527.JPG"/>
          <p:cNvPicPr>
            <a:picLocks noChangeAspect="1"/>
          </p:cNvPicPr>
          <p:nvPr/>
        </p:nvPicPr>
        <p:blipFill rotWithShape="1">
          <a:blip r:embed="rId3" cstate="print"/>
          <a:srcRect r="6810" b="17833"/>
          <a:stretch/>
        </p:blipFill>
        <p:spPr>
          <a:xfrm>
            <a:off x="2538462" y="6876678"/>
            <a:ext cx="4786686" cy="3224521"/>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604870"/>
            <a:ext cx="6120679" cy="1836117"/>
          </a:xfrm>
          <a:prstGeom prst="rect">
            <a:avLst/>
          </a:prstGeom>
          <a:noFill/>
          <a:ln w="9525">
            <a:noFill/>
            <a:miter lim="800000"/>
            <a:headEnd/>
            <a:tailEnd/>
          </a:ln>
        </p:spPr>
      </p:pic>
      <p:sp>
        <p:nvSpPr>
          <p:cNvPr id="11" name="Прямоугольник 10"/>
          <p:cNvSpPr/>
          <p:nvPr/>
        </p:nvSpPr>
        <p:spPr>
          <a:xfrm>
            <a:off x="1602359" y="248724"/>
            <a:ext cx="3832225" cy="830416"/>
          </a:xfrm>
          <a:prstGeom prst="rect">
            <a:avLst/>
          </a:prstGeom>
        </p:spPr>
        <p:txBody>
          <a:bodyPr lIns="90702" tIns="45352" rIns="90702" bIns="45352">
            <a:spAutoFit/>
          </a:bodyPr>
          <a:lstStyle/>
          <a:p>
            <a:pPr algn="ctr"/>
            <a:r>
              <a:rPr lang="ru-RU" sz="2400" b="1" dirty="0">
                <a:solidFill>
                  <a:srgbClr val="FF0000"/>
                </a:solidFill>
              </a:rPr>
              <a:t>БАЛАЛАРНЫ ЧАКЫРАБЫЗ КҮҢЕЛЛЕ УЕНГА!!!</a:t>
            </a:r>
          </a:p>
        </p:txBody>
      </p:sp>
      <p:sp>
        <p:nvSpPr>
          <p:cNvPr id="14" name="Прямоугольник 13"/>
          <p:cNvSpPr/>
          <p:nvPr/>
        </p:nvSpPr>
        <p:spPr>
          <a:xfrm>
            <a:off x="306214" y="1044030"/>
            <a:ext cx="7056784" cy="2185214"/>
          </a:xfrm>
          <a:prstGeom prst="rect">
            <a:avLst/>
          </a:prstGeom>
        </p:spPr>
        <p:txBody>
          <a:bodyPr wrap="square">
            <a:spAutoFit/>
          </a:bodyPr>
          <a:lstStyle/>
          <a:p>
            <a:pPr fontAlgn="base"/>
            <a:r>
              <a:rPr lang="ru-RU" sz="1800" b="1" dirty="0" smtClean="0">
                <a:latin typeface="Times New Roman" pitchFamily="18" charset="0"/>
                <a:cs typeface="Times New Roman" pitchFamily="18" charset="0"/>
              </a:rPr>
              <a:t>С</a:t>
            </a:r>
            <a:r>
              <a:rPr lang="tt-RU" sz="1800" b="1" dirty="0" smtClean="0">
                <a:latin typeface="Times New Roman" pitchFamily="18" charset="0"/>
                <a:cs typeface="Times New Roman" pitchFamily="18" charset="0"/>
              </a:rPr>
              <a:t>үзле –хәрәкәтле  уенның </a:t>
            </a:r>
            <a:r>
              <a:rPr lang="ru-RU" sz="1800" b="1" dirty="0" err="1" smtClean="0">
                <a:latin typeface="Times New Roman" pitchFamily="18" charset="0"/>
                <a:cs typeface="Times New Roman" pitchFamily="18" charset="0"/>
              </a:rPr>
              <a:t>максаты</a:t>
            </a:r>
            <a:r>
              <a:rPr lang="ru-RU" sz="1800" b="1" dirty="0" smtClean="0">
                <a:latin typeface="Times New Roman" pitchFamily="18" charset="0"/>
                <a:cs typeface="Times New Roman" pitchFamily="18" charset="0"/>
              </a:rPr>
              <a:t> – </a:t>
            </a:r>
            <a:r>
              <a:rPr lang="ru-RU" sz="1800" b="1" dirty="0" err="1" smtClean="0">
                <a:latin typeface="Times New Roman" pitchFamily="18" charset="0"/>
                <a:cs typeface="Times New Roman" pitchFamily="18" charset="0"/>
              </a:rPr>
              <a:t>шөгыль вакытларында</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балаларның акыл</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эшчәлеген арттыруга</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ярдәм итү,нәниләргә кыска</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вакытлы</a:t>
            </a:r>
            <a:r>
              <a:rPr lang="ru-RU" sz="1800" b="1" dirty="0" smtClean="0">
                <a:latin typeface="Times New Roman" pitchFamily="18" charset="0"/>
                <a:cs typeface="Times New Roman" pitchFamily="18" charset="0"/>
              </a:rPr>
              <a:t> ял </a:t>
            </a:r>
            <a:r>
              <a:rPr lang="ru-RU" sz="1800" b="1" dirty="0" err="1" smtClean="0">
                <a:latin typeface="Times New Roman" pitchFamily="18" charset="0"/>
                <a:cs typeface="Times New Roman" pitchFamily="18" charset="0"/>
              </a:rPr>
              <a:t>итү мөмкинлеге </a:t>
            </a:r>
            <a:r>
              <a:rPr lang="ru-RU" sz="1800" b="1" dirty="0" smtClean="0">
                <a:latin typeface="Times New Roman" pitchFamily="18" charset="0"/>
                <a:cs typeface="Times New Roman" pitchFamily="18" charset="0"/>
              </a:rPr>
              <a:t>булдыру;</a:t>
            </a:r>
            <a:r>
              <a:rPr lang="ru-RU" sz="1800" b="1" dirty="0" err="1" smtClean="0">
                <a:latin typeface="Times New Roman" pitchFamily="18" charset="0"/>
                <a:cs typeface="Times New Roman" pitchFamily="18" charset="0"/>
              </a:rPr>
              <a:t>ишетү</a:t>
            </a:r>
            <a:r>
              <a:rPr lang="ru-RU" sz="1800" b="1" dirty="0" smtClean="0">
                <a:latin typeface="Times New Roman" pitchFamily="18" charset="0"/>
                <a:cs typeface="Times New Roman" pitchFamily="18" charset="0"/>
              </a:rPr>
              <a:t>,</a:t>
            </a:r>
            <a:r>
              <a:rPr lang="ru-RU" sz="1800" b="1" dirty="0" err="1" smtClean="0">
                <a:latin typeface="Times New Roman" pitchFamily="18" charset="0"/>
                <a:cs typeface="Times New Roman" pitchFamily="18" charset="0"/>
              </a:rPr>
              <a:t>күрү </a:t>
            </a:r>
            <a:r>
              <a:rPr lang="ru-RU" sz="1800" b="1" dirty="0" smtClean="0">
                <a:latin typeface="Times New Roman" pitchFamily="18" charset="0"/>
                <a:cs typeface="Times New Roman" pitchFamily="18" charset="0"/>
              </a:rPr>
              <a:t>органнарын,</a:t>
            </a:r>
            <a:r>
              <a:rPr lang="ru-RU" sz="1800" b="1" dirty="0" err="1" smtClean="0">
                <a:latin typeface="Times New Roman" pitchFamily="18" charset="0"/>
                <a:cs typeface="Times New Roman" pitchFamily="18" charset="0"/>
              </a:rPr>
              <a:t>гәүдә мускулларын,кул</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чукларын</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ял</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иттерү</a:t>
            </a:r>
            <a:r>
              <a:rPr lang="ru-RU" sz="1800" b="1" dirty="0" smtClean="0">
                <a:latin typeface="Times New Roman" pitchFamily="18" charset="0"/>
                <a:cs typeface="Times New Roman" pitchFamily="18" charset="0"/>
              </a:rPr>
              <a:t>.</a:t>
            </a:r>
          </a:p>
          <a:p>
            <a:pPr fontAlgn="base"/>
            <a:r>
              <a:rPr lang="ru-RU" sz="1800" b="1" dirty="0" err="1" smtClean="0">
                <a:latin typeface="Times New Roman" pitchFamily="18" charset="0"/>
                <a:cs typeface="Times New Roman" pitchFamily="18" charset="0"/>
              </a:rPr>
              <a:t>Шигъри</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юллар</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белән яисә көй ярдәмендә </a:t>
            </a:r>
            <a:r>
              <a:rPr lang="ru-RU" sz="1800" b="1" dirty="0" smtClean="0">
                <a:latin typeface="Times New Roman" pitchFamily="18" charset="0"/>
                <a:cs typeface="Times New Roman" pitchFamily="18" charset="0"/>
              </a:rPr>
              <a:t>(</a:t>
            </a:r>
            <a:r>
              <a:rPr lang="ru-RU" sz="1800" b="1" dirty="0" err="1" smtClean="0">
                <a:latin typeface="Times New Roman" pitchFamily="18" charset="0"/>
                <a:cs typeface="Times New Roman" pitchFamily="18" charset="0"/>
              </a:rPr>
              <a:t>бубен,аудиоязма</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үткәрелә торган</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сүзле –хәрәкәтле  уеннарны</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балалар</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бигрәк тә ярата</a:t>
            </a:r>
            <a:r>
              <a:rPr lang="ru-RU" sz="2800" b="1" dirty="0" smtClean="0">
                <a:latin typeface="Times New Roman" pitchFamily="18" charset="0"/>
                <a:cs typeface="Times New Roman" pitchFamily="18" charset="0"/>
              </a:rPr>
              <a:t>.</a:t>
            </a:r>
          </a:p>
        </p:txBody>
      </p:sp>
      <p:sp>
        <p:nvSpPr>
          <p:cNvPr id="15" name="Прямоугольник 14"/>
          <p:cNvSpPr/>
          <p:nvPr/>
        </p:nvSpPr>
        <p:spPr>
          <a:xfrm>
            <a:off x="522238" y="3204270"/>
            <a:ext cx="3832225" cy="4893647"/>
          </a:xfrm>
          <a:prstGeom prst="rect">
            <a:avLst/>
          </a:prstGeom>
        </p:spPr>
        <p:txBody>
          <a:bodyPr>
            <a:spAutoFit/>
          </a:bodyPr>
          <a:lstStyle/>
          <a:p>
            <a:pPr algn="ctr"/>
            <a:r>
              <a:rPr lang="tt-RU" sz="1800" b="1" i="1" dirty="0" smtClean="0">
                <a:solidFill>
                  <a:srgbClr val="FF0000"/>
                </a:solidFill>
                <a:latin typeface="Times New Roman" pitchFamily="18" charset="0"/>
                <a:cs typeface="Times New Roman" pitchFamily="18" charset="0"/>
              </a:rPr>
              <a:t> </a:t>
            </a:r>
          </a:p>
          <a:p>
            <a:pPr algn="ctr"/>
            <a:r>
              <a:rPr lang="tt-RU" sz="1800" b="1" i="1" dirty="0" smtClean="0">
                <a:solidFill>
                  <a:srgbClr val="FF0000"/>
                </a:solidFill>
                <a:latin typeface="Times New Roman" pitchFamily="18" charset="0"/>
                <a:cs typeface="Times New Roman" pitchFamily="18" charset="0"/>
              </a:rPr>
              <a:t>     </a:t>
            </a:r>
            <a:r>
              <a:rPr lang="tt-RU" sz="2400" b="1" i="1" dirty="0" smtClean="0">
                <a:solidFill>
                  <a:srgbClr val="FF0000"/>
                </a:solidFill>
                <a:latin typeface="Times New Roman" pitchFamily="18" charset="0"/>
                <a:cs typeface="Times New Roman" pitchFamily="18" charset="0"/>
              </a:rPr>
              <a:t>“Чәк –чәк” әзерлибез.</a:t>
            </a:r>
          </a:p>
          <a:p>
            <a:pPr algn="ctr"/>
            <a:endParaRPr lang="tt-RU" sz="1800" b="1" dirty="0" smtClean="0">
              <a:solidFill>
                <a:srgbClr val="FF0000"/>
              </a:solidFill>
              <a:latin typeface="Times New Roman" pitchFamily="18" charset="0"/>
              <a:cs typeface="Times New Roman" pitchFamily="18" charset="0"/>
            </a:endParaRPr>
          </a:p>
          <a:p>
            <a:r>
              <a:rPr lang="tt-RU" sz="1800" b="1" dirty="0" smtClean="0">
                <a:latin typeface="Times New Roman" pitchFamily="18" charset="0"/>
                <a:cs typeface="Times New Roman" pitchFamily="18" charset="0"/>
              </a:rPr>
              <a:t>Ярдәм көтеп тормыйбыз,(балалар гәүдәләрен  уңга –сулга боралар)</a:t>
            </a:r>
          </a:p>
          <a:p>
            <a:r>
              <a:rPr lang="tt-RU" sz="1800" b="1" dirty="0" smtClean="0">
                <a:latin typeface="Times New Roman" pitchFamily="18" charset="0"/>
                <a:cs typeface="Times New Roman" pitchFamily="18" charset="0"/>
              </a:rPr>
              <a:t>Башта  камыр  ясыйбыз , (кулларны  җәеп  күрсәтәбез)</a:t>
            </a:r>
          </a:p>
          <a:p>
            <a:r>
              <a:rPr lang="tt-RU" sz="1800" b="1" dirty="0" smtClean="0">
                <a:latin typeface="Times New Roman" pitchFamily="18" charset="0"/>
                <a:cs typeface="Times New Roman" pitchFamily="18" charset="0"/>
              </a:rPr>
              <a:t>Он ,күкәй,сөт кирәгер (бармакларны бегеп саныйбыз),</a:t>
            </a:r>
          </a:p>
          <a:p>
            <a:r>
              <a:rPr lang="tt-RU" sz="1800" b="1" dirty="0" smtClean="0">
                <a:latin typeface="Times New Roman" pitchFamily="18" charset="0"/>
                <a:cs typeface="Times New Roman" pitchFamily="18" charset="0"/>
              </a:rPr>
              <a:t>Яхшылап болгатабыз (кулларын беләзектән әйләндерәләр)</a:t>
            </a:r>
          </a:p>
          <a:p>
            <a:r>
              <a:rPr lang="tt-RU" sz="1800" b="1" dirty="0" smtClean="0">
                <a:latin typeface="Times New Roman" pitchFamily="18" charset="0"/>
                <a:cs typeface="Times New Roman" pitchFamily="18" charset="0"/>
              </a:rPr>
              <a:t>Шикәр, май,бал  кушарбыз  (уң кул белән салу хәрәкәте ясыйбыз).</a:t>
            </a:r>
          </a:p>
          <a:p>
            <a:r>
              <a:rPr lang="tt-RU" sz="1800" b="1" dirty="0" smtClean="0">
                <a:latin typeface="Times New Roman" pitchFamily="18" charset="0"/>
                <a:cs typeface="Times New Roman" pitchFamily="18" charset="0"/>
              </a:rPr>
              <a:t>Чәк –чәк  тәмле  булды, (кулларны бер –берсенә ышкыйбыз)</a:t>
            </a:r>
          </a:p>
          <a:p>
            <a:r>
              <a:rPr lang="tt-RU" sz="1800" b="1" dirty="0" smtClean="0">
                <a:latin typeface="Times New Roman" pitchFamily="18" charset="0"/>
                <a:cs typeface="Times New Roman" pitchFamily="18" charset="0"/>
              </a:rPr>
              <a:t>Рәхим итеп сыйлыйбыз! (кулларны  алга  сузабыз)</a:t>
            </a:r>
            <a:endParaRPr lang="ru-RU" sz="1800" dirty="0"/>
          </a:p>
        </p:txBody>
      </p:sp>
      <p:pic>
        <p:nvPicPr>
          <p:cNvPr id="16" name="Picture 2" descr="H:\фоны татрские\кукла тат7.jpg"/>
          <p:cNvPicPr>
            <a:picLocks noChangeAspect="1" noChangeArrowheads="1"/>
          </p:cNvPicPr>
          <p:nvPr/>
        </p:nvPicPr>
        <p:blipFill>
          <a:blip r:embed="rId3" cstate="print">
            <a:clrChange>
              <a:clrFrom>
                <a:srgbClr val="FFFFFF"/>
              </a:clrFrom>
              <a:clrTo>
                <a:srgbClr val="FFFFFF">
                  <a:alpha val="0"/>
                </a:srgbClr>
              </a:clrTo>
            </a:clrChange>
          </a:blip>
          <a:srcRect b="8001"/>
          <a:stretch>
            <a:fillRect/>
          </a:stretch>
        </p:blipFill>
        <p:spPr bwMode="auto">
          <a:xfrm flipH="1">
            <a:off x="5634806" y="5724550"/>
            <a:ext cx="1721694" cy="216024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2097</Words>
  <Application>Microsoft Office PowerPoint</Application>
  <PresentationFormat>Произвольный</PresentationFormat>
  <Paragraphs>141</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Ильнар</dc:creator>
  <cp:lastModifiedBy>Пользователь Windows</cp:lastModifiedBy>
  <cp:revision>60</cp:revision>
  <dcterms:created xsi:type="dcterms:W3CDTF">2019-11-06T10:45:50Z</dcterms:created>
  <dcterms:modified xsi:type="dcterms:W3CDTF">2023-04-22T09:26:19Z</dcterms:modified>
</cp:coreProperties>
</file>